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57" r:id="rId3"/>
    <p:sldId id="258" r:id="rId4"/>
    <p:sldId id="259" r:id="rId5"/>
    <p:sldId id="261" r:id="rId6"/>
    <p:sldId id="262" r:id="rId7"/>
    <p:sldId id="263" r:id="rId8"/>
    <p:sldId id="265" r:id="rId9"/>
    <p:sldId id="266" r:id="rId10"/>
    <p:sldId id="269" r:id="rId11"/>
    <p:sldId id="268" r:id="rId12"/>
    <p:sldId id="271" r:id="rId13"/>
    <p:sldId id="272" r:id="rId14"/>
    <p:sldId id="273" r:id="rId15"/>
    <p:sldId id="274" r:id="rId16"/>
    <p:sldId id="275" r:id="rId17"/>
    <p:sldId id="276" r:id="rId18"/>
    <p:sldId id="277"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EADAC-9ED0-4E34-945A-E3E61801AAD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FD5E48D-03CD-4EA7-A887-9B5B6DE3385F}">
      <dgm:prSet/>
      <dgm:spPr/>
      <dgm:t>
        <a:bodyPr/>
        <a:lstStyle/>
        <a:p>
          <a:r>
            <a:rPr lang="sl-SI"/>
            <a:t>V evangeliju je Jezus predstavljen kot sodnik, na podlagi česa sodi?</a:t>
          </a:r>
          <a:endParaRPr lang="en-US"/>
        </a:p>
      </dgm:t>
    </dgm:pt>
    <dgm:pt modelId="{83EDF532-F8FA-4BC2-84B1-C2DE2F0D09A0}" type="parTrans" cxnId="{82BFFEE1-D1AF-4C0C-8B39-34199771334A}">
      <dgm:prSet/>
      <dgm:spPr/>
      <dgm:t>
        <a:bodyPr/>
        <a:lstStyle/>
        <a:p>
          <a:endParaRPr lang="en-US"/>
        </a:p>
      </dgm:t>
    </dgm:pt>
    <dgm:pt modelId="{D2ABD40D-936E-4EF0-91B2-5E14EBDBB5B5}" type="sibTrans" cxnId="{82BFFEE1-D1AF-4C0C-8B39-34199771334A}">
      <dgm:prSet/>
      <dgm:spPr/>
      <dgm:t>
        <a:bodyPr/>
        <a:lstStyle/>
        <a:p>
          <a:endParaRPr lang="en-US"/>
        </a:p>
      </dgm:t>
    </dgm:pt>
    <dgm:pt modelId="{3FB32CD3-3AF9-45EE-B47F-62804EF2F511}">
      <dgm:prSet/>
      <dgm:spPr/>
      <dgm:t>
        <a:bodyPr/>
        <a:lstStyle/>
        <a:p>
          <a:r>
            <a:rPr lang="sl-SI"/>
            <a:t>Kaj se bo zgodilo s tistimi, ki so na desni? Kaj bodo dobili?</a:t>
          </a:r>
          <a:endParaRPr lang="en-US"/>
        </a:p>
      </dgm:t>
    </dgm:pt>
    <dgm:pt modelId="{9A92C921-B585-4746-9415-7D3E3E4641FA}" type="parTrans" cxnId="{CA6F3A2F-BED7-46FC-9492-74E595A58240}">
      <dgm:prSet/>
      <dgm:spPr/>
      <dgm:t>
        <a:bodyPr/>
        <a:lstStyle/>
        <a:p>
          <a:endParaRPr lang="en-US"/>
        </a:p>
      </dgm:t>
    </dgm:pt>
    <dgm:pt modelId="{11D8A20A-A1B1-4554-A3A3-3F3716A53115}" type="sibTrans" cxnId="{CA6F3A2F-BED7-46FC-9492-74E595A58240}">
      <dgm:prSet/>
      <dgm:spPr/>
      <dgm:t>
        <a:bodyPr/>
        <a:lstStyle/>
        <a:p>
          <a:endParaRPr lang="en-US"/>
        </a:p>
      </dgm:t>
    </dgm:pt>
    <dgm:pt modelId="{0F00CF0F-9407-41AD-9005-3AB780518A87}">
      <dgm:prSet/>
      <dgm:spPr/>
      <dgm:t>
        <a:bodyPr/>
        <a:lstStyle/>
        <a:p>
          <a:r>
            <a:rPr lang="sl-SI"/>
            <a:t>Kaj se bo zgodilo s tistimi na levici? Kam bodo prišli?</a:t>
          </a:r>
          <a:endParaRPr lang="en-US"/>
        </a:p>
      </dgm:t>
    </dgm:pt>
    <dgm:pt modelId="{14C4F533-CC1E-4F24-8A16-42A44DEA087C}" type="parTrans" cxnId="{A98AECC6-AF4E-4732-A886-1F966C82726E}">
      <dgm:prSet/>
      <dgm:spPr/>
      <dgm:t>
        <a:bodyPr/>
        <a:lstStyle/>
        <a:p>
          <a:endParaRPr lang="en-US"/>
        </a:p>
      </dgm:t>
    </dgm:pt>
    <dgm:pt modelId="{D81B1D3E-E5F3-45D9-9B62-FA953B05764F}" type="sibTrans" cxnId="{A98AECC6-AF4E-4732-A886-1F966C82726E}">
      <dgm:prSet/>
      <dgm:spPr/>
      <dgm:t>
        <a:bodyPr/>
        <a:lstStyle/>
        <a:p>
          <a:endParaRPr lang="en-US"/>
        </a:p>
      </dgm:t>
    </dgm:pt>
    <dgm:pt modelId="{264EC267-94E5-46BF-8A65-E496A6C4A7B8}">
      <dgm:prSet/>
      <dgm:spPr/>
      <dgm:t>
        <a:bodyPr/>
        <a:lstStyle/>
        <a:p>
          <a:r>
            <a:rPr lang="sl-SI"/>
            <a:t>Kje bi bili raje?</a:t>
          </a:r>
          <a:endParaRPr lang="en-US"/>
        </a:p>
      </dgm:t>
    </dgm:pt>
    <dgm:pt modelId="{A2C607AF-A778-470E-A743-B93D7C418A69}" type="parTrans" cxnId="{3F1E3498-0920-406C-8D31-4E6864B12A56}">
      <dgm:prSet/>
      <dgm:spPr/>
      <dgm:t>
        <a:bodyPr/>
        <a:lstStyle/>
        <a:p>
          <a:endParaRPr lang="en-US"/>
        </a:p>
      </dgm:t>
    </dgm:pt>
    <dgm:pt modelId="{B384D316-52AC-4AB9-9102-DAD10E6362E9}" type="sibTrans" cxnId="{3F1E3498-0920-406C-8D31-4E6864B12A56}">
      <dgm:prSet/>
      <dgm:spPr/>
      <dgm:t>
        <a:bodyPr/>
        <a:lstStyle/>
        <a:p>
          <a:endParaRPr lang="en-US"/>
        </a:p>
      </dgm:t>
    </dgm:pt>
    <dgm:pt modelId="{C0EC1BE9-7C04-4B79-A038-41C57C4C91C5}" type="pres">
      <dgm:prSet presAssocID="{D16EADAC-9ED0-4E34-945A-E3E61801AAD8}" presName="linear" presStyleCnt="0">
        <dgm:presLayoutVars>
          <dgm:animLvl val="lvl"/>
          <dgm:resizeHandles val="exact"/>
        </dgm:presLayoutVars>
      </dgm:prSet>
      <dgm:spPr/>
    </dgm:pt>
    <dgm:pt modelId="{2512A6A7-055B-4111-B454-2507706B527B}" type="pres">
      <dgm:prSet presAssocID="{2FD5E48D-03CD-4EA7-A887-9B5B6DE3385F}" presName="parentText" presStyleLbl="node1" presStyleIdx="0" presStyleCnt="4">
        <dgm:presLayoutVars>
          <dgm:chMax val="0"/>
          <dgm:bulletEnabled val="1"/>
        </dgm:presLayoutVars>
      </dgm:prSet>
      <dgm:spPr/>
    </dgm:pt>
    <dgm:pt modelId="{336E21E5-CA0E-49A2-B7B2-A24C5DA74F1B}" type="pres">
      <dgm:prSet presAssocID="{D2ABD40D-936E-4EF0-91B2-5E14EBDBB5B5}" presName="spacer" presStyleCnt="0"/>
      <dgm:spPr/>
    </dgm:pt>
    <dgm:pt modelId="{C7787BF6-A1B4-488E-AB0C-2A215193D9E0}" type="pres">
      <dgm:prSet presAssocID="{3FB32CD3-3AF9-45EE-B47F-62804EF2F511}" presName="parentText" presStyleLbl="node1" presStyleIdx="1" presStyleCnt="4">
        <dgm:presLayoutVars>
          <dgm:chMax val="0"/>
          <dgm:bulletEnabled val="1"/>
        </dgm:presLayoutVars>
      </dgm:prSet>
      <dgm:spPr/>
    </dgm:pt>
    <dgm:pt modelId="{0EDA3AF7-217E-48F6-AB17-42FB6ECE7578}" type="pres">
      <dgm:prSet presAssocID="{11D8A20A-A1B1-4554-A3A3-3F3716A53115}" presName="spacer" presStyleCnt="0"/>
      <dgm:spPr/>
    </dgm:pt>
    <dgm:pt modelId="{CBE82A82-597D-462F-988B-92B63B693E6C}" type="pres">
      <dgm:prSet presAssocID="{0F00CF0F-9407-41AD-9005-3AB780518A87}" presName="parentText" presStyleLbl="node1" presStyleIdx="2" presStyleCnt="4">
        <dgm:presLayoutVars>
          <dgm:chMax val="0"/>
          <dgm:bulletEnabled val="1"/>
        </dgm:presLayoutVars>
      </dgm:prSet>
      <dgm:spPr/>
    </dgm:pt>
    <dgm:pt modelId="{9263DC8F-A995-4A4A-B50F-68CA866608CE}" type="pres">
      <dgm:prSet presAssocID="{D81B1D3E-E5F3-45D9-9B62-FA953B05764F}" presName="spacer" presStyleCnt="0"/>
      <dgm:spPr/>
    </dgm:pt>
    <dgm:pt modelId="{EFB21250-054A-45EA-AB9F-B62E4974248F}" type="pres">
      <dgm:prSet presAssocID="{264EC267-94E5-46BF-8A65-E496A6C4A7B8}" presName="parentText" presStyleLbl="node1" presStyleIdx="3" presStyleCnt="4">
        <dgm:presLayoutVars>
          <dgm:chMax val="0"/>
          <dgm:bulletEnabled val="1"/>
        </dgm:presLayoutVars>
      </dgm:prSet>
      <dgm:spPr/>
    </dgm:pt>
  </dgm:ptLst>
  <dgm:cxnLst>
    <dgm:cxn modelId="{06988B26-69E9-4680-B6FD-5AE5AFA15C3A}" type="presOf" srcId="{0F00CF0F-9407-41AD-9005-3AB780518A87}" destId="{CBE82A82-597D-462F-988B-92B63B693E6C}" srcOrd="0" destOrd="0" presId="urn:microsoft.com/office/officeart/2005/8/layout/vList2"/>
    <dgm:cxn modelId="{CA6F3A2F-BED7-46FC-9492-74E595A58240}" srcId="{D16EADAC-9ED0-4E34-945A-E3E61801AAD8}" destId="{3FB32CD3-3AF9-45EE-B47F-62804EF2F511}" srcOrd="1" destOrd="0" parTransId="{9A92C921-B585-4746-9415-7D3E3E4641FA}" sibTransId="{11D8A20A-A1B1-4554-A3A3-3F3716A53115}"/>
    <dgm:cxn modelId="{E37F5088-C825-4F7B-92B3-3EDDFF69F0CB}" type="presOf" srcId="{D16EADAC-9ED0-4E34-945A-E3E61801AAD8}" destId="{C0EC1BE9-7C04-4B79-A038-41C57C4C91C5}" srcOrd="0" destOrd="0" presId="urn:microsoft.com/office/officeart/2005/8/layout/vList2"/>
    <dgm:cxn modelId="{1682EE8A-FC12-42E7-9E86-0D9DB8AEF921}" type="presOf" srcId="{2FD5E48D-03CD-4EA7-A887-9B5B6DE3385F}" destId="{2512A6A7-055B-4111-B454-2507706B527B}" srcOrd="0" destOrd="0" presId="urn:microsoft.com/office/officeart/2005/8/layout/vList2"/>
    <dgm:cxn modelId="{3F1E3498-0920-406C-8D31-4E6864B12A56}" srcId="{D16EADAC-9ED0-4E34-945A-E3E61801AAD8}" destId="{264EC267-94E5-46BF-8A65-E496A6C4A7B8}" srcOrd="3" destOrd="0" parTransId="{A2C607AF-A778-470E-A743-B93D7C418A69}" sibTransId="{B384D316-52AC-4AB9-9102-DAD10E6362E9}"/>
    <dgm:cxn modelId="{A98AECC6-AF4E-4732-A886-1F966C82726E}" srcId="{D16EADAC-9ED0-4E34-945A-E3E61801AAD8}" destId="{0F00CF0F-9407-41AD-9005-3AB780518A87}" srcOrd="2" destOrd="0" parTransId="{14C4F533-CC1E-4F24-8A16-42A44DEA087C}" sibTransId="{D81B1D3E-E5F3-45D9-9B62-FA953B05764F}"/>
    <dgm:cxn modelId="{95F8A1D7-CF92-4D6D-A583-B38A5CFF4030}" type="presOf" srcId="{264EC267-94E5-46BF-8A65-E496A6C4A7B8}" destId="{EFB21250-054A-45EA-AB9F-B62E4974248F}" srcOrd="0" destOrd="0" presId="urn:microsoft.com/office/officeart/2005/8/layout/vList2"/>
    <dgm:cxn modelId="{01B8F2DC-33B5-4EA3-9515-069D2C0AF5A0}" type="presOf" srcId="{3FB32CD3-3AF9-45EE-B47F-62804EF2F511}" destId="{C7787BF6-A1B4-488E-AB0C-2A215193D9E0}" srcOrd="0" destOrd="0" presId="urn:microsoft.com/office/officeart/2005/8/layout/vList2"/>
    <dgm:cxn modelId="{82BFFEE1-D1AF-4C0C-8B39-34199771334A}" srcId="{D16EADAC-9ED0-4E34-945A-E3E61801AAD8}" destId="{2FD5E48D-03CD-4EA7-A887-9B5B6DE3385F}" srcOrd="0" destOrd="0" parTransId="{83EDF532-F8FA-4BC2-84B1-C2DE2F0D09A0}" sibTransId="{D2ABD40D-936E-4EF0-91B2-5E14EBDBB5B5}"/>
    <dgm:cxn modelId="{514DB27B-C1DF-43DF-8F79-E02EFB995C54}" type="presParOf" srcId="{C0EC1BE9-7C04-4B79-A038-41C57C4C91C5}" destId="{2512A6A7-055B-4111-B454-2507706B527B}" srcOrd="0" destOrd="0" presId="urn:microsoft.com/office/officeart/2005/8/layout/vList2"/>
    <dgm:cxn modelId="{6AA71EA4-0E4D-4E6D-AA23-91EA399DFB6B}" type="presParOf" srcId="{C0EC1BE9-7C04-4B79-A038-41C57C4C91C5}" destId="{336E21E5-CA0E-49A2-B7B2-A24C5DA74F1B}" srcOrd="1" destOrd="0" presId="urn:microsoft.com/office/officeart/2005/8/layout/vList2"/>
    <dgm:cxn modelId="{3DA00333-9949-47FA-9562-BDD71DBE4C7E}" type="presParOf" srcId="{C0EC1BE9-7C04-4B79-A038-41C57C4C91C5}" destId="{C7787BF6-A1B4-488E-AB0C-2A215193D9E0}" srcOrd="2" destOrd="0" presId="urn:microsoft.com/office/officeart/2005/8/layout/vList2"/>
    <dgm:cxn modelId="{908B62AD-B3D4-4225-A67F-302160A0336E}" type="presParOf" srcId="{C0EC1BE9-7C04-4B79-A038-41C57C4C91C5}" destId="{0EDA3AF7-217E-48F6-AB17-42FB6ECE7578}" srcOrd="3" destOrd="0" presId="urn:microsoft.com/office/officeart/2005/8/layout/vList2"/>
    <dgm:cxn modelId="{97864FCA-628F-417C-8FAF-FD4745974BF7}" type="presParOf" srcId="{C0EC1BE9-7C04-4B79-A038-41C57C4C91C5}" destId="{CBE82A82-597D-462F-988B-92B63B693E6C}" srcOrd="4" destOrd="0" presId="urn:microsoft.com/office/officeart/2005/8/layout/vList2"/>
    <dgm:cxn modelId="{BE271579-34BD-41A1-B9E3-AD15E2816BB6}" type="presParOf" srcId="{C0EC1BE9-7C04-4B79-A038-41C57C4C91C5}" destId="{9263DC8F-A995-4A4A-B50F-68CA866608CE}" srcOrd="5" destOrd="0" presId="urn:microsoft.com/office/officeart/2005/8/layout/vList2"/>
    <dgm:cxn modelId="{4A099F24-E284-4E34-85DA-78FF4FEA91B0}" type="presParOf" srcId="{C0EC1BE9-7C04-4B79-A038-41C57C4C91C5}" destId="{EFB21250-054A-45EA-AB9F-B62E4974248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2A6A7-055B-4111-B454-2507706B527B}">
      <dsp:nvSpPr>
        <dsp:cNvPr id="0" name=""/>
        <dsp:cNvSpPr/>
      </dsp:nvSpPr>
      <dsp:spPr>
        <a:xfrm>
          <a:off x="0" y="35716"/>
          <a:ext cx="6190459" cy="11138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l-SI" sz="2800" kern="1200"/>
            <a:t>V evangeliju je Jezus predstavljen kot sodnik, na podlagi česa sodi?</a:t>
          </a:r>
          <a:endParaRPr lang="en-US" sz="2800" kern="1200"/>
        </a:p>
      </dsp:txBody>
      <dsp:txXfrm>
        <a:off x="54373" y="90089"/>
        <a:ext cx="6081713" cy="1005094"/>
      </dsp:txXfrm>
    </dsp:sp>
    <dsp:sp modelId="{C7787BF6-A1B4-488E-AB0C-2A215193D9E0}">
      <dsp:nvSpPr>
        <dsp:cNvPr id="0" name=""/>
        <dsp:cNvSpPr/>
      </dsp:nvSpPr>
      <dsp:spPr>
        <a:xfrm>
          <a:off x="0" y="1230196"/>
          <a:ext cx="6190459" cy="1113840"/>
        </a:xfrm>
        <a:prstGeom prst="roundRect">
          <a:avLst/>
        </a:prstGeom>
        <a:solidFill>
          <a:schemeClr val="accent2">
            <a:hueOff val="773489"/>
            <a:satOff val="-76"/>
            <a:lumOff val="-39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l-SI" sz="2800" kern="1200"/>
            <a:t>Kaj se bo zgodilo s tistimi, ki so na desni? Kaj bodo dobili?</a:t>
          </a:r>
          <a:endParaRPr lang="en-US" sz="2800" kern="1200"/>
        </a:p>
      </dsp:txBody>
      <dsp:txXfrm>
        <a:off x="54373" y="1284569"/>
        <a:ext cx="6081713" cy="1005094"/>
      </dsp:txXfrm>
    </dsp:sp>
    <dsp:sp modelId="{CBE82A82-597D-462F-988B-92B63B693E6C}">
      <dsp:nvSpPr>
        <dsp:cNvPr id="0" name=""/>
        <dsp:cNvSpPr/>
      </dsp:nvSpPr>
      <dsp:spPr>
        <a:xfrm>
          <a:off x="0" y="2424676"/>
          <a:ext cx="6190459" cy="1113840"/>
        </a:xfrm>
        <a:prstGeom prst="roundRect">
          <a:avLst/>
        </a:prstGeom>
        <a:solidFill>
          <a:schemeClr val="accent2">
            <a:hueOff val="1546979"/>
            <a:satOff val="-151"/>
            <a:lumOff val="-79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l-SI" sz="2800" kern="1200"/>
            <a:t>Kaj se bo zgodilo s tistimi na levici? Kam bodo prišli?</a:t>
          </a:r>
          <a:endParaRPr lang="en-US" sz="2800" kern="1200"/>
        </a:p>
      </dsp:txBody>
      <dsp:txXfrm>
        <a:off x="54373" y="2479049"/>
        <a:ext cx="6081713" cy="1005094"/>
      </dsp:txXfrm>
    </dsp:sp>
    <dsp:sp modelId="{EFB21250-054A-45EA-AB9F-B62E4974248F}">
      <dsp:nvSpPr>
        <dsp:cNvPr id="0" name=""/>
        <dsp:cNvSpPr/>
      </dsp:nvSpPr>
      <dsp:spPr>
        <a:xfrm>
          <a:off x="0" y="3619156"/>
          <a:ext cx="6190459" cy="1113840"/>
        </a:xfrm>
        <a:prstGeom prst="roundRect">
          <a:avLst/>
        </a:prstGeom>
        <a:solidFill>
          <a:schemeClr val="accent2">
            <a:hueOff val="2320468"/>
            <a:satOff val="-227"/>
            <a:lumOff val="-1196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l-SI" sz="2800" kern="1200"/>
            <a:t>Kje bi bili raje?</a:t>
          </a:r>
          <a:endParaRPr lang="en-US" sz="2800" kern="1200"/>
        </a:p>
      </dsp:txBody>
      <dsp:txXfrm>
        <a:off x="54373" y="3673529"/>
        <a:ext cx="6081713" cy="10050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68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Date Placeholder 2"/>
          <p:cNvSpPr>
            <a:spLocks noGrp="1"/>
          </p:cNvSpPr>
          <p:nvPr>
            <p:ph type="dt" sz="half" idx="10"/>
          </p:nvPr>
        </p:nvSpPr>
        <p:spPr/>
        <p:txBody>
          <a:bodyPr/>
          <a:lstStyle/>
          <a:p>
            <a:fld id="{02AC24A9-CCB6-4F8D-B8DB-C2F3692CFA5A}"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6485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02AC24A9-CCB6-4F8D-B8DB-C2F3692CFA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9686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02AC24A9-CCB6-4F8D-B8DB-C2F3692CFA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73966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02AC24A9-CCB6-4F8D-B8DB-C2F3692CFA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94301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a:t>Kliknite za urejanje slogov besedila matrice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02AC24A9-CCB6-4F8D-B8DB-C2F3692CFA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49756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l-SI"/>
              <a:t>Kliknite, če želite urediti slog naslova matrice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a:t>Kliknite za urejanje slogov besedila matrice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02AC24A9-CCB6-4F8D-B8DB-C2F3692CFA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87814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34586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4289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nchor="ct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2721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02AC24A9-CCB6-4F8D-B8DB-C2F3692CFA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566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2446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279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2162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20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l-SI"/>
              <a:t>Kliknite, če želite urediti slog naslova matrice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02AC24A9-CCB6-4F8D-B8DB-C2F3692CFA5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4791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l-SI"/>
              <a:t>Kliknite, če želite urediti slog naslova matrice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02AC24A9-CCB6-4F8D-B8DB-C2F3692CFA5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117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2AC24A9-CCB6-4F8D-B8DB-C2F3692CFA5A}" type="datetimeFigureOut">
              <a:rPr lang="en-US" smtClean="0"/>
              <a:t>11/16/2020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899169680"/>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youtube.com/watch?v=D1V8EHaZhg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CD54BC37-8760-4D21-B1ED-5C55344EADE7}"/>
              </a:ext>
            </a:extLst>
          </p:cNvPr>
          <p:cNvPicPr>
            <a:picLocks noChangeAspect="1"/>
          </p:cNvPicPr>
          <p:nvPr/>
        </p:nvPicPr>
        <p:blipFill rotWithShape="1">
          <a:blip r:embed="rId2"/>
          <a:srcRect l="20334" r="20332" b="-1"/>
          <a:stretch/>
        </p:blipFill>
        <p:spPr>
          <a:xfrm>
            <a:off x="0" y="10"/>
            <a:ext cx="6096001" cy="6857990"/>
          </a:xfrm>
          <a:prstGeom prst="rect">
            <a:avLst/>
          </a:prstGeom>
        </p:spPr>
      </p:pic>
      <p:pic>
        <p:nvPicPr>
          <p:cNvPr id="12" name="Slika 11" descr="Slika, ki vsebuje besede besedilo, knjiga, sedeče, držanje&#10;&#10;Opis je samodejno ustvarjen">
            <a:extLst>
              <a:ext uri="{FF2B5EF4-FFF2-40B4-BE49-F238E27FC236}">
                <a16:creationId xmlns:a16="http://schemas.microsoft.com/office/drawing/2014/main" id="{9DBD5655-167C-4A0B-B1B5-61271A2B4667}"/>
              </a:ext>
            </a:extLst>
          </p:cNvPr>
          <p:cNvPicPr>
            <a:picLocks noChangeAspect="1"/>
          </p:cNvPicPr>
          <p:nvPr/>
        </p:nvPicPr>
        <p:blipFill rotWithShape="1">
          <a:blip r:embed="rId3"/>
          <a:srcRect r="2" b="25170"/>
          <a:stretch/>
        </p:blipFill>
        <p:spPr>
          <a:xfrm>
            <a:off x="6097523" y="10"/>
            <a:ext cx="6094477" cy="6857990"/>
          </a:xfrm>
          <a:prstGeom prst="rect">
            <a:avLst/>
          </a:prstGeom>
        </p:spPr>
      </p:pic>
      <p:sp>
        <p:nvSpPr>
          <p:cNvPr id="2" name="Naslov 1">
            <a:extLst>
              <a:ext uri="{FF2B5EF4-FFF2-40B4-BE49-F238E27FC236}">
                <a16:creationId xmlns:a16="http://schemas.microsoft.com/office/drawing/2014/main" id="{CB9BF7F0-D973-4A11-87B2-89CA3D19B93D}"/>
              </a:ext>
            </a:extLst>
          </p:cNvPr>
          <p:cNvSpPr>
            <a:spLocks noGrp="1"/>
          </p:cNvSpPr>
          <p:nvPr>
            <p:ph type="ctrTitle"/>
          </p:nvPr>
        </p:nvSpPr>
        <p:spPr/>
        <p:txBody>
          <a:bodyPr/>
          <a:lstStyle/>
          <a:p>
            <a:r>
              <a:rPr lang="sl-SI" dirty="0"/>
              <a:t>Kraljestvo ljubezni</a:t>
            </a:r>
          </a:p>
        </p:txBody>
      </p:sp>
      <p:sp>
        <p:nvSpPr>
          <p:cNvPr id="3" name="Podnaslov 2">
            <a:extLst>
              <a:ext uri="{FF2B5EF4-FFF2-40B4-BE49-F238E27FC236}">
                <a16:creationId xmlns:a16="http://schemas.microsoft.com/office/drawing/2014/main" id="{6E2B3F7A-DB49-41B2-95AF-2C5995CF9FA3}"/>
              </a:ext>
            </a:extLst>
          </p:cNvPr>
          <p:cNvSpPr>
            <a:spLocks noGrp="1"/>
          </p:cNvSpPr>
          <p:nvPr>
            <p:ph type="subTitle" idx="1"/>
          </p:nvPr>
        </p:nvSpPr>
        <p:spPr/>
        <p:txBody>
          <a:bodyPr/>
          <a:lstStyle/>
          <a:p>
            <a:r>
              <a:rPr lang="sl-SI" dirty="0"/>
              <a:t>Jezus Kristus kralj vesoljstva</a:t>
            </a:r>
          </a:p>
          <a:p>
            <a:r>
              <a:rPr lang="sl-SI" dirty="0"/>
              <a:t>Zadnja nedelja v cerkvenem letu</a:t>
            </a:r>
          </a:p>
        </p:txBody>
      </p:sp>
    </p:spTree>
    <p:extLst>
      <p:ext uri="{BB962C8B-B14F-4D97-AF65-F5344CB8AC3E}">
        <p14:creationId xmlns:p14="http://schemas.microsoft.com/office/powerpoint/2010/main" val="286471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867ECE-7497-4A86-91E4-A666E9BA2C9A}"/>
              </a:ext>
            </a:extLst>
          </p:cNvPr>
          <p:cNvSpPr>
            <a:spLocks noGrp="1"/>
          </p:cNvSpPr>
          <p:nvPr>
            <p:ph type="title"/>
          </p:nvPr>
        </p:nvSpPr>
        <p:spPr/>
        <p:txBody>
          <a:bodyPr vert="horz" lIns="91440" tIns="45720" rIns="91440" bIns="45720" rtlCol="0" anchor="ctr">
            <a:normAutofit fontScale="90000"/>
          </a:bodyPr>
          <a:lstStyle/>
          <a:p>
            <a:r>
              <a:rPr lang="sl-SI" sz="4800" dirty="0"/>
              <a:t>Poslednja sodba, naloga</a:t>
            </a:r>
            <a:endParaRPr lang="en-US" sz="4800" dirty="0"/>
          </a:p>
        </p:txBody>
      </p:sp>
      <p:sp>
        <p:nvSpPr>
          <p:cNvPr id="3" name="Označba mesta vsebine 2">
            <a:extLst>
              <a:ext uri="{FF2B5EF4-FFF2-40B4-BE49-F238E27FC236}">
                <a16:creationId xmlns:a16="http://schemas.microsoft.com/office/drawing/2014/main" id="{71671211-6A98-4405-9D8D-40461F8D79CB}"/>
              </a:ext>
            </a:extLst>
          </p:cNvPr>
          <p:cNvSpPr>
            <a:spLocks noGrp="1"/>
          </p:cNvSpPr>
          <p:nvPr>
            <p:ph sz="half" idx="1"/>
          </p:nvPr>
        </p:nvSpPr>
        <p:spPr/>
        <p:txBody>
          <a:bodyPr>
            <a:normAutofit fontScale="85000" lnSpcReduction="10000"/>
          </a:bodyPr>
          <a:lstStyle/>
          <a:p>
            <a:r>
              <a:rPr lang="sl-SI" sz="4200" dirty="0">
                <a:solidFill>
                  <a:schemeClr val="tx2">
                    <a:lumMod val="40000"/>
                    <a:lumOff val="60000"/>
                  </a:schemeClr>
                </a:solidFill>
              </a:rPr>
              <a:t>Večno življenje</a:t>
            </a:r>
          </a:p>
          <a:p>
            <a:r>
              <a:rPr lang="sl-SI" dirty="0">
                <a:solidFill>
                  <a:schemeClr val="accent4">
                    <a:lumMod val="40000"/>
                    <a:lumOff val="60000"/>
                  </a:schemeClr>
                </a:solidFill>
              </a:rPr>
              <a:t>Kraljestvo ljubezni, bivanja v Bogu</a:t>
            </a:r>
          </a:p>
          <a:p>
            <a:pPr marL="0" indent="0">
              <a:buNone/>
            </a:pPr>
            <a:endParaRPr lang="sl-SI" dirty="0">
              <a:solidFill>
                <a:schemeClr val="accent4">
                  <a:lumMod val="40000"/>
                  <a:lumOff val="60000"/>
                </a:schemeClr>
              </a:solidFill>
            </a:endParaRPr>
          </a:p>
          <a:p>
            <a:pPr marL="0" indent="0">
              <a:buNone/>
            </a:pPr>
            <a:r>
              <a:rPr lang="sl-SI" dirty="0">
                <a:solidFill>
                  <a:schemeClr val="accent4">
                    <a:lumMod val="40000"/>
                    <a:lumOff val="60000"/>
                  </a:schemeClr>
                </a:solidFill>
              </a:rPr>
              <a:t>To je že sedaj, če v tebi biva Bog, kadar živiš v ljubezni</a:t>
            </a:r>
          </a:p>
          <a:p>
            <a:pPr marL="0" indent="0">
              <a:buNone/>
            </a:pPr>
            <a:endParaRPr lang="sl-SI" dirty="0">
              <a:solidFill>
                <a:schemeClr val="accent4">
                  <a:lumMod val="40000"/>
                  <a:lumOff val="60000"/>
                </a:schemeClr>
              </a:solidFill>
            </a:endParaRPr>
          </a:p>
          <a:p>
            <a:pPr marL="0" indent="0">
              <a:buNone/>
            </a:pPr>
            <a:r>
              <a:rPr lang="sl-SI" sz="2400" b="1" dirty="0">
                <a:solidFill>
                  <a:schemeClr val="accent4">
                    <a:lumMod val="40000"/>
                    <a:lumOff val="60000"/>
                  </a:schemeClr>
                </a:solidFill>
              </a:rPr>
              <a:t>Premisli, </a:t>
            </a:r>
            <a:r>
              <a:rPr lang="sl-SI" dirty="0">
                <a:solidFill>
                  <a:schemeClr val="accent4">
                    <a:lumMod val="40000"/>
                    <a:lumOff val="60000"/>
                  </a:schemeClr>
                </a:solidFill>
              </a:rPr>
              <a:t>katera dejanja, misli in besede te napolnjujejo z veseljem, mirom, zaupanjem</a:t>
            </a:r>
          </a:p>
          <a:p>
            <a:pPr marL="0" indent="0">
              <a:buNone/>
            </a:pPr>
            <a:r>
              <a:rPr lang="sl-SI" dirty="0">
                <a:solidFill>
                  <a:schemeClr val="accent4">
                    <a:lumMod val="40000"/>
                    <a:lumOff val="60000"/>
                  </a:schemeClr>
                </a:solidFill>
              </a:rPr>
              <a:t>Katera dejanja lahko delaš tako, da jih vsi vidijo.</a:t>
            </a:r>
          </a:p>
        </p:txBody>
      </p:sp>
      <p:sp>
        <p:nvSpPr>
          <p:cNvPr id="4" name="Označba mesta vsebine 3">
            <a:extLst>
              <a:ext uri="{FF2B5EF4-FFF2-40B4-BE49-F238E27FC236}">
                <a16:creationId xmlns:a16="http://schemas.microsoft.com/office/drawing/2014/main" id="{99929E6E-EE5E-4F10-838D-B86F7D0A8716}"/>
              </a:ext>
            </a:extLst>
          </p:cNvPr>
          <p:cNvSpPr>
            <a:spLocks noGrp="1"/>
          </p:cNvSpPr>
          <p:nvPr>
            <p:ph sz="half" idx="2"/>
          </p:nvPr>
        </p:nvSpPr>
        <p:spPr/>
        <p:txBody>
          <a:bodyPr>
            <a:normAutofit fontScale="85000" lnSpcReduction="10000"/>
          </a:bodyPr>
          <a:lstStyle/>
          <a:p>
            <a:r>
              <a:rPr lang="sl-SI" sz="4200" dirty="0">
                <a:solidFill>
                  <a:schemeClr val="tx2">
                    <a:lumMod val="40000"/>
                    <a:lumOff val="60000"/>
                  </a:schemeClr>
                </a:solidFill>
              </a:rPr>
              <a:t>Večno trpljenje </a:t>
            </a:r>
          </a:p>
          <a:p>
            <a:r>
              <a:rPr lang="sl-SI" dirty="0">
                <a:solidFill>
                  <a:schemeClr val="accent4">
                    <a:lumMod val="40000"/>
                    <a:lumOff val="60000"/>
                  </a:schemeClr>
                </a:solidFill>
              </a:rPr>
              <a:t>Tema</a:t>
            </a:r>
          </a:p>
          <a:p>
            <a:endParaRPr lang="sl-SI" dirty="0">
              <a:solidFill>
                <a:schemeClr val="accent4">
                  <a:lumMod val="40000"/>
                  <a:lumOff val="60000"/>
                </a:schemeClr>
              </a:solidFill>
            </a:endParaRPr>
          </a:p>
          <a:p>
            <a:r>
              <a:rPr lang="sl-SI" dirty="0">
                <a:solidFill>
                  <a:schemeClr val="accent4">
                    <a:lumMod val="40000"/>
                    <a:lumOff val="60000"/>
                  </a:schemeClr>
                </a:solidFill>
              </a:rPr>
              <a:t>To je že tu, kadar živiš sebično, v tebi ni ljubezni</a:t>
            </a:r>
          </a:p>
          <a:p>
            <a:endParaRPr lang="sl-SI" dirty="0">
              <a:solidFill>
                <a:schemeClr val="accent4">
                  <a:lumMod val="40000"/>
                  <a:lumOff val="60000"/>
                </a:schemeClr>
              </a:solidFill>
            </a:endParaRPr>
          </a:p>
          <a:p>
            <a:r>
              <a:rPr lang="sl-SI" sz="2400" b="1" dirty="0">
                <a:solidFill>
                  <a:schemeClr val="accent4">
                    <a:lumMod val="40000"/>
                    <a:lumOff val="60000"/>
                  </a:schemeClr>
                </a:solidFill>
              </a:rPr>
              <a:t>Premisli</a:t>
            </a:r>
            <a:r>
              <a:rPr lang="sl-SI" dirty="0">
                <a:solidFill>
                  <a:schemeClr val="accent4">
                    <a:lumMod val="40000"/>
                    <a:lumOff val="60000"/>
                  </a:schemeClr>
                </a:solidFill>
              </a:rPr>
              <a:t>, zaradi katerih dejanj, misli, besed te je sram, bi jih najraje skril.</a:t>
            </a:r>
          </a:p>
          <a:p>
            <a:r>
              <a:rPr lang="sl-SI" dirty="0">
                <a:solidFill>
                  <a:schemeClr val="accent4">
                    <a:lumMod val="40000"/>
                    <a:lumOff val="60000"/>
                  </a:schemeClr>
                </a:solidFill>
              </a:rPr>
              <a:t>Te delajo nemirnega, jeznega, sovražnega, te ponižujejo.</a:t>
            </a:r>
          </a:p>
        </p:txBody>
      </p:sp>
    </p:spTree>
    <p:extLst>
      <p:ext uri="{BB962C8B-B14F-4D97-AF65-F5344CB8AC3E}">
        <p14:creationId xmlns:p14="http://schemas.microsoft.com/office/powerpoint/2010/main" val="229156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A597D91B-C663-44BE-B618-5D0CAFEE9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ki vsebuje besede ženska, sedeče, mlad, moški&#10;&#10;Opis je samodejno ustvarjen">
            <a:extLst>
              <a:ext uri="{FF2B5EF4-FFF2-40B4-BE49-F238E27FC236}">
                <a16:creationId xmlns:a16="http://schemas.microsoft.com/office/drawing/2014/main" id="{6AB80331-74A9-40B8-8ADD-1158DA952C6D}"/>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Naslov 1">
            <a:extLst>
              <a:ext uri="{FF2B5EF4-FFF2-40B4-BE49-F238E27FC236}">
                <a16:creationId xmlns:a16="http://schemas.microsoft.com/office/drawing/2014/main" id="{22075F9D-1A86-414D-AE52-E1FFAF26A778}"/>
              </a:ext>
            </a:extLst>
          </p:cNvPr>
          <p:cNvSpPr>
            <a:spLocks noGrp="1"/>
          </p:cNvSpPr>
          <p:nvPr>
            <p:ph type="title"/>
          </p:nvPr>
        </p:nvSpPr>
        <p:spPr>
          <a:xfrm>
            <a:off x="684212" y="4487332"/>
            <a:ext cx="8534400" cy="1507067"/>
          </a:xfrm>
        </p:spPr>
        <p:txBody>
          <a:bodyPr>
            <a:normAutofit/>
          </a:bodyPr>
          <a:lstStyle/>
          <a:p>
            <a:pPr>
              <a:lnSpc>
                <a:spcPct val="90000"/>
              </a:lnSpc>
            </a:pPr>
            <a:r>
              <a:rPr lang="sl-SI" sz="3300" b="1" i="1"/>
              <a:t>Bog je ustvaril človeka po svoji podobi, moža in ženo je ustvaril.</a:t>
            </a:r>
            <a:br>
              <a:rPr lang="sl-SI" sz="3300" b="1" i="1"/>
            </a:br>
            <a:endParaRPr lang="sl-SI" sz="3300"/>
          </a:p>
        </p:txBody>
      </p:sp>
      <p:sp>
        <p:nvSpPr>
          <p:cNvPr id="3" name="Označba mesta vsebine 2">
            <a:extLst>
              <a:ext uri="{FF2B5EF4-FFF2-40B4-BE49-F238E27FC236}">
                <a16:creationId xmlns:a16="http://schemas.microsoft.com/office/drawing/2014/main" id="{09852292-497B-4E67-A586-588D90248B6F}"/>
              </a:ext>
            </a:extLst>
          </p:cNvPr>
          <p:cNvSpPr>
            <a:spLocks noGrp="1"/>
          </p:cNvSpPr>
          <p:nvPr>
            <p:ph idx="1"/>
          </p:nvPr>
        </p:nvSpPr>
        <p:spPr>
          <a:xfrm>
            <a:off x="684212" y="685800"/>
            <a:ext cx="8534400" cy="3615267"/>
          </a:xfrm>
        </p:spPr>
        <p:txBody>
          <a:bodyPr>
            <a:normAutofit/>
          </a:bodyPr>
          <a:lstStyle/>
          <a:p>
            <a:r>
              <a:rPr lang="sl-SI">
                <a:solidFill>
                  <a:schemeClr val="tx1"/>
                </a:solidFill>
              </a:rPr>
              <a:t>Bog je ustvaril človeka, kot moškega in žensko.</a:t>
            </a:r>
          </a:p>
          <a:p>
            <a:r>
              <a:rPr lang="sl-SI">
                <a:solidFill>
                  <a:schemeClr val="tx1"/>
                </a:solidFill>
              </a:rPr>
              <a:t>Skupaj sta eno. </a:t>
            </a:r>
          </a:p>
          <a:p>
            <a:r>
              <a:rPr lang="sl-SI">
                <a:solidFill>
                  <a:schemeClr val="tx1"/>
                </a:solidFill>
              </a:rPr>
              <a:t>Se dopolnjujeta.</a:t>
            </a:r>
          </a:p>
          <a:p>
            <a:r>
              <a:rPr lang="sl-SI">
                <a:solidFill>
                  <a:schemeClr val="tx1"/>
                </a:solidFill>
              </a:rPr>
              <a:t>Tvorita odnos. </a:t>
            </a:r>
          </a:p>
          <a:p>
            <a:endParaRPr lang="sl-SI">
              <a:solidFill>
                <a:schemeClr val="tx1"/>
              </a:solidFill>
            </a:endParaRPr>
          </a:p>
        </p:txBody>
      </p:sp>
      <p:grpSp>
        <p:nvGrpSpPr>
          <p:cNvPr id="22" name="Group 11">
            <a:extLst>
              <a:ext uri="{FF2B5EF4-FFF2-40B4-BE49-F238E27FC236}">
                <a16:creationId xmlns:a16="http://schemas.microsoft.com/office/drawing/2014/main" id="{35A0A01F-E83E-4747-9F8D-D9ADB09B99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5027FC86-FC97-497F-B520-F1007ACEBB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13">
              <a:extLst>
                <a:ext uri="{FF2B5EF4-FFF2-40B4-BE49-F238E27FC236}">
                  <a16:creationId xmlns:a16="http://schemas.microsoft.com/office/drawing/2014/main" id="{AC249FED-753F-4505-B2B2-5A1E7F1F87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203B64D-3F15-4024-A10C-BB548DECD7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15D977A-A2CC-4C8A-9E80-40B282A6B9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1F4FA58-EB2A-49BC-A2F4-09DC96D8D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24998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5" name="Straight Connector 94">
            <a:extLst>
              <a:ext uri="{FF2B5EF4-FFF2-40B4-BE49-F238E27FC236}">
                <a16:creationId xmlns:a16="http://schemas.microsoft.com/office/drawing/2014/main" id="{F9C6EDEF-A3BB-407B-9CDF-A7E5E5AE68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11AE95B9-B8B1-4D2E-827E-AE702FB672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9B96C491-9D12-4A1F-87C1-4087035C52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1FFE5C4A-1546-4452-A19D-2A989D4BC4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B148CBA6-F6FA-4167-BD0D-40D35561B2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05" name="Rectangle 104">
            <a:extLst>
              <a:ext uri="{FF2B5EF4-FFF2-40B4-BE49-F238E27FC236}">
                <a16:creationId xmlns:a16="http://schemas.microsoft.com/office/drawing/2014/main" id="{0B00BF1A-DE31-418A-A8D6-94DD83A42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FD48A23-2287-403C-B7AD-7863F3B357EE}"/>
              </a:ext>
            </a:extLst>
          </p:cNvPr>
          <p:cNvSpPr>
            <a:spLocks noGrp="1"/>
          </p:cNvSpPr>
          <p:nvPr>
            <p:ph type="title"/>
          </p:nvPr>
        </p:nvSpPr>
        <p:spPr>
          <a:xfrm>
            <a:off x="7458416" y="1190608"/>
            <a:ext cx="3971902" cy="3028983"/>
          </a:xfrm>
        </p:spPr>
        <p:txBody>
          <a:bodyPr vert="horz" lIns="91440" tIns="45720" rIns="91440" bIns="45720" rtlCol="0" anchor="b">
            <a:normAutofit/>
          </a:bodyPr>
          <a:lstStyle/>
          <a:p>
            <a:pPr>
              <a:lnSpc>
                <a:spcPct val="90000"/>
              </a:lnSpc>
            </a:pPr>
            <a:r>
              <a:rPr lang="sl-SI" sz="3000" i="1" dirty="0"/>
              <a:t>Plodita se in množita in napolnita zemljo</a:t>
            </a:r>
            <a:br>
              <a:rPr lang="sl-SI" sz="3000" i="1" dirty="0"/>
            </a:br>
            <a:br>
              <a:rPr lang="sl-SI" sz="3000" dirty="0"/>
            </a:br>
            <a:r>
              <a:rPr lang="sl-SI" sz="3000" b="1" dirty="0"/>
              <a:t>iz odnosa se rojeva ljubezen in življenje</a:t>
            </a:r>
          </a:p>
        </p:txBody>
      </p:sp>
      <p:sp>
        <p:nvSpPr>
          <p:cNvPr id="107" name="Snip Diagonal Corner Rectangle 6">
            <a:extLst>
              <a:ext uri="{FF2B5EF4-FFF2-40B4-BE49-F238E27FC236}">
                <a16:creationId xmlns:a16="http://schemas.microsoft.com/office/drawing/2014/main" id="{5E44135C-8489-48D6-9DE0-01158CEC1D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descr="Slika, ki vsebuje besede zunanje, ograja, oseba, otrok&#10;&#10;Opis je samodejno ustvarjen">
            <a:extLst>
              <a:ext uri="{FF2B5EF4-FFF2-40B4-BE49-F238E27FC236}">
                <a16:creationId xmlns:a16="http://schemas.microsoft.com/office/drawing/2014/main" id="{A2FB7A71-AE9A-4846-84B0-03972C30DBA8}"/>
              </a:ext>
            </a:extLst>
          </p:cNvPr>
          <p:cNvPicPr>
            <a:picLocks noChangeAspect="1"/>
          </p:cNvPicPr>
          <p:nvPr/>
        </p:nvPicPr>
        <p:blipFill rotWithShape="1">
          <a:blip r:embed="rId2">
            <a:extLst>
              <a:ext uri="{28A0092B-C50C-407E-A947-70E740481C1C}">
                <a14:useLocalDpi xmlns:a14="http://schemas.microsoft.com/office/drawing/2010/main" val="0"/>
              </a:ext>
            </a:extLst>
          </a:blip>
          <a:srcRect r="15255"/>
          <a:stretch/>
        </p:blipFill>
        <p:spPr>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109" name="Group 108">
            <a:extLst>
              <a:ext uri="{FF2B5EF4-FFF2-40B4-BE49-F238E27FC236}">
                <a16:creationId xmlns:a16="http://schemas.microsoft.com/office/drawing/2014/main" id="{C2EBB1E3-798E-4681-9571-598110EB76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0" name="Straight Connector 109">
              <a:extLst>
                <a:ext uri="{FF2B5EF4-FFF2-40B4-BE49-F238E27FC236}">
                  <a16:creationId xmlns:a16="http://schemas.microsoft.com/office/drawing/2014/main" id="{34A29AFA-763B-4A7F-8FF9-FFD9D024E3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D011B936-A98D-477F-B7BC-3354833D87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31CCE537-3FB5-4822-9301-DE08C06680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F2C3CF57-635E-4A09-9AF1-7CD17A8098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0E20542C-AE6A-4CFE-BA4B-5D59F9F74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3873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7"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6D90CC42-BFA7-4F13-9068-125B64768449}"/>
              </a:ext>
            </a:extLst>
          </p:cNvPr>
          <p:cNvSpPr>
            <a:spLocks noGrp="1"/>
          </p:cNvSpPr>
          <p:nvPr>
            <p:ph type="title"/>
          </p:nvPr>
        </p:nvSpPr>
        <p:spPr>
          <a:xfrm>
            <a:off x="684212" y="4487332"/>
            <a:ext cx="8534400" cy="1507067"/>
          </a:xfrm>
        </p:spPr>
        <p:txBody>
          <a:bodyPr>
            <a:normAutofit/>
          </a:bodyPr>
          <a:lstStyle/>
          <a:p>
            <a:r>
              <a:rPr lang="sl-SI" sz="4000" dirty="0">
                <a:solidFill>
                  <a:schemeClr val="tx2"/>
                </a:solidFill>
              </a:rPr>
              <a:t>Svobodna volja</a:t>
            </a:r>
          </a:p>
        </p:txBody>
      </p:sp>
      <p:sp>
        <p:nvSpPr>
          <p:cNvPr id="3" name="Označba mesta vsebine 2">
            <a:extLst>
              <a:ext uri="{FF2B5EF4-FFF2-40B4-BE49-F238E27FC236}">
                <a16:creationId xmlns:a16="http://schemas.microsoft.com/office/drawing/2014/main" id="{FD86CFC2-88CA-4BBF-BCA2-6CDFFF9BC0ED}"/>
              </a:ext>
            </a:extLst>
          </p:cNvPr>
          <p:cNvSpPr>
            <a:spLocks noGrp="1"/>
          </p:cNvSpPr>
          <p:nvPr>
            <p:ph idx="1"/>
          </p:nvPr>
        </p:nvSpPr>
        <p:spPr>
          <a:xfrm>
            <a:off x="684212" y="685800"/>
            <a:ext cx="8534400" cy="3615267"/>
          </a:xfrm>
        </p:spPr>
        <p:txBody>
          <a:bodyPr>
            <a:normAutofit/>
          </a:bodyPr>
          <a:lstStyle/>
          <a:p>
            <a:r>
              <a:rPr lang="sl-SI" dirty="0">
                <a:solidFill>
                  <a:schemeClr val="tx1"/>
                </a:solidFill>
              </a:rPr>
              <a:t>Iz vseh dreves smeta jesti le iz drevesa spoznanja dobrega in hudega nikar ne jejta</a:t>
            </a:r>
          </a:p>
          <a:p>
            <a:r>
              <a:rPr lang="sl-SI" dirty="0">
                <a:solidFill>
                  <a:schemeClr val="tx1"/>
                </a:solidFill>
              </a:rPr>
              <a:t>Če bosta jedla iz tega drevesa bosta umrla</a:t>
            </a:r>
          </a:p>
        </p:txBody>
      </p:sp>
    </p:spTree>
    <p:extLst>
      <p:ext uri="{BB962C8B-B14F-4D97-AF65-F5344CB8AC3E}">
        <p14:creationId xmlns:p14="http://schemas.microsoft.com/office/powerpoint/2010/main" val="3596121369"/>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6A45318B-BE1C-4D49-A9DD-FA596C979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B073E90-8395-4D6A-B031-F6E86E441D81}"/>
              </a:ext>
            </a:extLst>
          </p:cNvPr>
          <p:cNvSpPr>
            <a:spLocks noGrp="1"/>
          </p:cNvSpPr>
          <p:nvPr>
            <p:ph type="title"/>
          </p:nvPr>
        </p:nvSpPr>
        <p:spPr>
          <a:xfrm>
            <a:off x="6084114" y="4487332"/>
            <a:ext cx="4205003" cy="1507067"/>
          </a:xfrm>
        </p:spPr>
        <p:txBody>
          <a:bodyPr>
            <a:normAutofit/>
          </a:bodyPr>
          <a:lstStyle/>
          <a:p>
            <a:r>
              <a:rPr lang="sl-SI" sz="3200" dirty="0"/>
              <a:t>Skušnjava – hudobni duh</a:t>
            </a:r>
          </a:p>
        </p:txBody>
      </p:sp>
      <p:sp>
        <p:nvSpPr>
          <p:cNvPr id="35" name="Snip Diagonal Corner Rectangle 24">
            <a:extLst>
              <a:ext uri="{FF2B5EF4-FFF2-40B4-BE49-F238E27FC236}">
                <a16:creationId xmlns:a16="http://schemas.microsoft.com/office/drawing/2014/main" id="{7998CFD7-028F-445B-8564-B0F1DBE14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značba mesta vsebine 4" descr="Slika, ki vsebuje besede trava, vrt, sedeče, roža&#10;&#10;Opis je samodejno ustvarjen">
            <a:extLst>
              <a:ext uri="{FF2B5EF4-FFF2-40B4-BE49-F238E27FC236}">
                <a16:creationId xmlns:a16="http://schemas.microsoft.com/office/drawing/2014/main" id="{BC87F61B-87FB-4CA1-81C4-B17DB31AF9AE}"/>
              </a:ext>
            </a:extLst>
          </p:cNvPr>
          <p:cNvPicPr>
            <a:picLocks noChangeAspect="1"/>
          </p:cNvPicPr>
          <p:nvPr/>
        </p:nvPicPr>
        <p:blipFill rotWithShape="1">
          <a:blip r:embed="rId2">
            <a:extLst>
              <a:ext uri="{28A0092B-C50C-407E-A947-70E740481C1C}">
                <a14:useLocalDpi xmlns:a14="http://schemas.microsoft.com/office/drawing/2010/main" val="0"/>
              </a:ext>
            </a:extLst>
          </a:blip>
          <a:srcRect l="10959" r="-2" b="-2"/>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9" name="Content Placeholder 8">
            <a:extLst>
              <a:ext uri="{FF2B5EF4-FFF2-40B4-BE49-F238E27FC236}">
                <a16:creationId xmlns:a16="http://schemas.microsoft.com/office/drawing/2014/main" id="{C4436340-6952-4312-A5C6-4F0F248B3B02}"/>
              </a:ext>
            </a:extLst>
          </p:cNvPr>
          <p:cNvSpPr>
            <a:spLocks noGrp="1"/>
          </p:cNvSpPr>
          <p:nvPr>
            <p:ph idx="1"/>
          </p:nvPr>
        </p:nvSpPr>
        <p:spPr>
          <a:xfrm>
            <a:off x="6095998" y="685800"/>
            <a:ext cx="4819653" cy="3615267"/>
          </a:xfrm>
        </p:spPr>
        <p:txBody>
          <a:bodyPr>
            <a:normAutofit/>
          </a:bodyPr>
          <a:lstStyle/>
          <a:p>
            <a:r>
              <a:rPr lang="sl-SI" sz="1800" dirty="0"/>
              <a:t>Ne bosta umrla </a:t>
            </a:r>
          </a:p>
          <a:p>
            <a:r>
              <a:rPr lang="sl-SI" sz="1800" dirty="0"/>
              <a:t>Ampak bosta kakor Bog</a:t>
            </a:r>
          </a:p>
          <a:p>
            <a:endParaRPr lang="en-US" sz="1800" dirty="0"/>
          </a:p>
        </p:txBody>
      </p:sp>
      <p:grpSp>
        <p:nvGrpSpPr>
          <p:cNvPr id="28" name="Group 27">
            <a:extLst>
              <a:ext uri="{FF2B5EF4-FFF2-40B4-BE49-F238E27FC236}">
                <a16:creationId xmlns:a16="http://schemas.microsoft.com/office/drawing/2014/main" id="{E8B4C9A9-D769-4847-A877-806B9CE1D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9" name="Straight Connector 28">
              <a:extLst>
                <a:ext uri="{FF2B5EF4-FFF2-40B4-BE49-F238E27FC236}">
                  <a16:creationId xmlns:a16="http://schemas.microsoft.com/office/drawing/2014/main" id="{83594ABA-7772-433B-927C-70EA38B738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27F8377-D1C5-43D7-A43C-FDD74733B6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42DF53C-4386-4D90-A6F3-ADECD26A4F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5403C01-9B04-4049-8F23-6E1D059002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EED64BB-8BA5-42CD-946F-37141C62D6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7624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ki vsebuje besede fotografija, gora, moški, ptica&#10;&#10;Opis je samodejno ustvarjen">
            <a:extLst>
              <a:ext uri="{FF2B5EF4-FFF2-40B4-BE49-F238E27FC236}">
                <a16:creationId xmlns:a16="http://schemas.microsoft.com/office/drawing/2014/main" id="{CAB98548-085A-4D77-82EB-35D52C0713B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1338" b="9157"/>
          <a:stretch/>
        </p:blipFill>
        <p:spPr>
          <a:xfrm>
            <a:off x="3174" y="10"/>
            <a:ext cx="12192000" cy="6857990"/>
          </a:xfrm>
          <a:prstGeom prst="rect">
            <a:avLst/>
          </a:prstGeom>
        </p:spPr>
      </p:pic>
      <p:sp>
        <p:nvSpPr>
          <p:cNvPr id="2" name="Naslov 1">
            <a:extLst>
              <a:ext uri="{FF2B5EF4-FFF2-40B4-BE49-F238E27FC236}">
                <a16:creationId xmlns:a16="http://schemas.microsoft.com/office/drawing/2014/main" id="{F1C1A548-9D61-4AE7-B345-83360AD8A71B}"/>
              </a:ext>
            </a:extLst>
          </p:cNvPr>
          <p:cNvSpPr>
            <a:spLocks noGrp="1"/>
          </p:cNvSpPr>
          <p:nvPr>
            <p:ph type="title"/>
          </p:nvPr>
        </p:nvSpPr>
        <p:spPr>
          <a:xfrm>
            <a:off x="684212" y="4487332"/>
            <a:ext cx="8534400" cy="1507067"/>
          </a:xfrm>
        </p:spPr>
        <p:txBody>
          <a:bodyPr>
            <a:normAutofit/>
          </a:bodyPr>
          <a:lstStyle/>
          <a:p>
            <a:r>
              <a:rPr lang="sl-SI" dirty="0"/>
              <a:t>Človek posluša skušnjavo namesto Boga , to je izvirni greh</a:t>
            </a:r>
          </a:p>
        </p:txBody>
      </p:sp>
      <p:sp>
        <p:nvSpPr>
          <p:cNvPr id="3" name="Označba mesta vsebine 2">
            <a:extLst>
              <a:ext uri="{FF2B5EF4-FFF2-40B4-BE49-F238E27FC236}">
                <a16:creationId xmlns:a16="http://schemas.microsoft.com/office/drawing/2014/main" id="{B97D0082-D893-45B3-8E71-33CB9B1C2D81}"/>
              </a:ext>
            </a:extLst>
          </p:cNvPr>
          <p:cNvSpPr>
            <a:spLocks noGrp="1"/>
          </p:cNvSpPr>
          <p:nvPr>
            <p:ph idx="1"/>
          </p:nvPr>
        </p:nvSpPr>
        <p:spPr>
          <a:xfrm>
            <a:off x="684212" y="685800"/>
            <a:ext cx="8534400" cy="3615267"/>
          </a:xfrm>
        </p:spPr>
        <p:txBody>
          <a:bodyPr>
            <a:normAutofit/>
          </a:bodyPr>
          <a:lstStyle/>
          <a:p>
            <a:r>
              <a:rPr lang="sl-SI" b="1" dirty="0">
                <a:solidFill>
                  <a:schemeClr val="tx1"/>
                </a:solidFill>
              </a:rPr>
              <a:t>Posledice:</a:t>
            </a:r>
          </a:p>
          <a:p>
            <a:r>
              <a:rPr lang="sl-SI" dirty="0">
                <a:solidFill>
                  <a:schemeClr val="tx1"/>
                </a:solidFill>
              </a:rPr>
              <a:t>Odkrijeta, da sta naga</a:t>
            </a:r>
          </a:p>
          <a:p>
            <a:r>
              <a:rPr lang="sl-SI" dirty="0">
                <a:solidFill>
                  <a:schemeClr val="tx1"/>
                </a:solidFill>
              </a:rPr>
              <a:t>Skrijeta se </a:t>
            </a:r>
          </a:p>
          <a:p>
            <a:r>
              <a:rPr lang="sl-SI" dirty="0">
                <a:solidFill>
                  <a:schemeClr val="tx1"/>
                </a:solidFill>
              </a:rPr>
              <a:t>Izgnana sta iz raja</a:t>
            </a:r>
          </a:p>
          <a:p>
            <a:r>
              <a:rPr lang="sl-SI" dirty="0">
                <a:solidFill>
                  <a:schemeClr val="tx1"/>
                </a:solidFill>
              </a:rPr>
              <a:t>Med njima ni več prave ljubezni</a:t>
            </a:r>
          </a:p>
          <a:p>
            <a:r>
              <a:rPr lang="sl-SI" dirty="0">
                <a:solidFill>
                  <a:schemeClr val="tx1"/>
                </a:solidFill>
              </a:rPr>
              <a:t>Okusita trpljenje in smrt</a:t>
            </a:r>
          </a:p>
        </p:txBody>
      </p:sp>
    </p:spTree>
    <p:extLst>
      <p:ext uri="{BB962C8B-B14F-4D97-AF65-F5344CB8AC3E}">
        <p14:creationId xmlns:p14="http://schemas.microsoft.com/office/powerpoint/2010/main" val="3178654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02B155D-EC21-4562-BEFC-6CC335A43FB5}"/>
              </a:ext>
            </a:extLst>
          </p:cNvPr>
          <p:cNvSpPr>
            <a:spLocks noGrp="1"/>
          </p:cNvSpPr>
          <p:nvPr>
            <p:ph type="title"/>
          </p:nvPr>
        </p:nvSpPr>
        <p:spPr/>
        <p:txBody>
          <a:bodyPr/>
          <a:lstStyle/>
          <a:p>
            <a:r>
              <a:rPr lang="sl-SI" dirty="0"/>
              <a:t>Krst </a:t>
            </a:r>
          </a:p>
        </p:txBody>
      </p:sp>
      <p:sp>
        <p:nvSpPr>
          <p:cNvPr id="3" name="Označba mesta vsebine 2">
            <a:extLst>
              <a:ext uri="{FF2B5EF4-FFF2-40B4-BE49-F238E27FC236}">
                <a16:creationId xmlns:a16="http://schemas.microsoft.com/office/drawing/2014/main" id="{FB0E257D-CC7C-48BC-A5D0-853962630DF4}"/>
              </a:ext>
            </a:extLst>
          </p:cNvPr>
          <p:cNvSpPr>
            <a:spLocks noGrp="1"/>
          </p:cNvSpPr>
          <p:nvPr>
            <p:ph idx="1"/>
          </p:nvPr>
        </p:nvSpPr>
        <p:spPr/>
        <p:txBody>
          <a:bodyPr/>
          <a:lstStyle/>
          <a:p>
            <a:pPr marL="0" indent="0">
              <a:buNone/>
            </a:pPr>
            <a:r>
              <a:rPr lang="sl-SI" sz="2400" b="1" dirty="0"/>
              <a:t>Ponovitev od zadnjič</a:t>
            </a:r>
          </a:p>
          <a:p>
            <a:r>
              <a:rPr lang="sl-SI" dirty="0"/>
              <a:t>Krst nam je izbrisal izvirni greh in vse greh, ki smo jih storili do krsta.</a:t>
            </a:r>
          </a:p>
          <a:p>
            <a:r>
              <a:rPr lang="sl-SI" dirty="0"/>
              <a:t>Zato nismo več v temi. Ampak že prestavljeni v božje kraljestvo.</a:t>
            </a:r>
          </a:p>
          <a:p>
            <a:r>
              <a:rPr lang="sl-SI" dirty="0"/>
              <a:t>Postali smo del Jezusovega telesa.</a:t>
            </a:r>
          </a:p>
        </p:txBody>
      </p:sp>
    </p:spTree>
    <p:extLst>
      <p:ext uri="{BB962C8B-B14F-4D97-AF65-F5344CB8AC3E}">
        <p14:creationId xmlns:p14="http://schemas.microsoft.com/office/powerpoint/2010/main" val="3005294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F5115E-746A-4B5B-A46D-D246BE5E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DEDF3A9-1D9E-4BD0-AA14-9E880669C94F}"/>
              </a:ext>
            </a:extLst>
          </p:cNvPr>
          <p:cNvSpPr>
            <a:spLocks noGrp="1"/>
          </p:cNvSpPr>
          <p:nvPr>
            <p:ph type="title"/>
          </p:nvPr>
        </p:nvSpPr>
        <p:spPr>
          <a:xfrm>
            <a:off x="7532710" y="620722"/>
            <a:ext cx="3518748" cy="1142462"/>
          </a:xfrm>
        </p:spPr>
        <p:txBody>
          <a:bodyPr anchor="b">
            <a:normAutofit/>
          </a:bodyPr>
          <a:lstStyle/>
          <a:p>
            <a:r>
              <a:rPr lang="sl-SI" sz="2800"/>
              <a:t>Smo kot mladika na trti</a:t>
            </a:r>
          </a:p>
        </p:txBody>
      </p:sp>
      <p:sp>
        <p:nvSpPr>
          <p:cNvPr id="14" name="Snip Diagonal Corner Rectangle 24">
            <a:extLst>
              <a:ext uri="{FF2B5EF4-FFF2-40B4-BE49-F238E27FC236}">
                <a16:creationId xmlns:a16="http://schemas.microsoft.com/office/drawing/2014/main" id="{DC3ECA16-3E99-4F46-9E17-0A13A2FCE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značba mesta vsebine 4" descr="Slika, ki vsebuje besede rastlina, drevo, majhno, roža&#10;&#10;Opis je samodejno ustvarjen">
            <a:extLst>
              <a:ext uri="{FF2B5EF4-FFF2-40B4-BE49-F238E27FC236}">
                <a16:creationId xmlns:a16="http://schemas.microsoft.com/office/drawing/2014/main" id="{423ABEDA-5CDD-4915-A20C-3C7D52E99DFB}"/>
              </a:ext>
            </a:extLst>
          </p:cNvPr>
          <p:cNvPicPr>
            <a:picLocks noChangeAspect="1"/>
          </p:cNvPicPr>
          <p:nvPr/>
        </p:nvPicPr>
        <p:blipFill rotWithShape="1">
          <a:blip r:embed="rId2">
            <a:extLst>
              <a:ext uri="{28A0092B-C50C-407E-A947-70E740481C1C}">
                <a14:useLocalDpi xmlns:a14="http://schemas.microsoft.com/office/drawing/2010/main" val="0"/>
              </a:ext>
            </a:extLst>
          </a:blip>
          <a:srcRect l="16143" r="-1"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9" name="Content Placeholder 8">
            <a:extLst>
              <a:ext uri="{FF2B5EF4-FFF2-40B4-BE49-F238E27FC236}">
                <a16:creationId xmlns:a16="http://schemas.microsoft.com/office/drawing/2014/main" id="{773C5E84-D75E-4AE2-9049-E6EBDC62E74E}"/>
              </a:ext>
            </a:extLst>
          </p:cNvPr>
          <p:cNvSpPr>
            <a:spLocks noGrp="1"/>
          </p:cNvSpPr>
          <p:nvPr>
            <p:ph idx="1"/>
          </p:nvPr>
        </p:nvSpPr>
        <p:spPr>
          <a:xfrm>
            <a:off x="7532710" y="1822449"/>
            <a:ext cx="3479419" cy="3070226"/>
          </a:xfrm>
        </p:spPr>
        <p:txBody>
          <a:bodyPr anchor="t">
            <a:normAutofit/>
          </a:bodyPr>
          <a:lstStyle/>
          <a:p>
            <a:r>
              <a:rPr lang="sl-SI" sz="1400" dirty="0"/>
              <a:t>Kaj se zgodi z mladiko, če je odrezana?</a:t>
            </a:r>
          </a:p>
          <a:p>
            <a:r>
              <a:rPr lang="sl-SI" sz="1400" dirty="0"/>
              <a:t>Odrezana je od vira življenja.</a:t>
            </a:r>
          </a:p>
          <a:p>
            <a:r>
              <a:rPr lang="sl-SI" sz="1400" dirty="0"/>
              <a:t>Mi smo s krstom ponovno cepljeni na trto, ki je vir življenja.</a:t>
            </a:r>
          </a:p>
          <a:p>
            <a:r>
              <a:rPr lang="sl-SI" sz="1400" dirty="0"/>
              <a:t>Po trti se pretaka življenjski sok.</a:t>
            </a:r>
          </a:p>
          <a:p>
            <a:r>
              <a:rPr lang="sl-SI" sz="1400" dirty="0"/>
              <a:t>Tudi po nas se pretaka življenjski sok, to je Sveti Duh, ki je vir življenja v nas.</a:t>
            </a:r>
          </a:p>
          <a:p>
            <a:endParaRPr lang="sl-SI" sz="1400" dirty="0"/>
          </a:p>
        </p:txBody>
      </p:sp>
      <p:grpSp>
        <p:nvGrpSpPr>
          <p:cNvPr id="16" name="Group 15">
            <a:extLst>
              <a:ext uri="{FF2B5EF4-FFF2-40B4-BE49-F238E27FC236}">
                <a16:creationId xmlns:a16="http://schemas.microsoft.com/office/drawing/2014/main" id="{6368D1D6-8E4A-4E30-9034-D45B1C9742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7" name="Straight Connector 16">
              <a:extLst>
                <a:ext uri="{FF2B5EF4-FFF2-40B4-BE49-F238E27FC236}">
                  <a16:creationId xmlns:a16="http://schemas.microsoft.com/office/drawing/2014/main" id="{D942A2CE-0C2A-421F-8824-A30790A22F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84B0E88-813B-46EB-A111-1F8F6EFF77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194C145-9645-48E3-9444-55F60A1EB2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7E1B63E-913B-4A64-A6E7-2248643606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4D576DA-6301-49B1-A03F-794BAFF3AF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8387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B3808F9-136D-4893-8CFE-1051C9212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92A5D146-FCC0-4CE8-B7D0-F8E8D00F33C4}"/>
              </a:ext>
            </a:extLst>
          </p:cNvPr>
          <p:cNvSpPr>
            <a:spLocks noGrp="1"/>
          </p:cNvSpPr>
          <p:nvPr>
            <p:ph type="title"/>
          </p:nvPr>
        </p:nvSpPr>
        <p:spPr>
          <a:xfrm>
            <a:off x="3978579" y="4487332"/>
            <a:ext cx="5627158" cy="1507067"/>
          </a:xfrm>
        </p:spPr>
        <p:txBody>
          <a:bodyPr>
            <a:normAutofit/>
          </a:bodyPr>
          <a:lstStyle/>
          <a:p>
            <a:r>
              <a:rPr lang="sl-SI" dirty="0"/>
              <a:t>Posvečujoča milost</a:t>
            </a:r>
          </a:p>
        </p:txBody>
      </p:sp>
      <p:pic>
        <p:nvPicPr>
          <p:cNvPr id="1026" name="Picture 2">
            <a:extLst>
              <a:ext uri="{FF2B5EF4-FFF2-40B4-BE49-F238E27FC236}">
                <a16:creationId xmlns:a16="http://schemas.microsoft.com/office/drawing/2014/main" id="{E5E150C2-0F83-40EB-A9E9-F2CF687F74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02" r="16904" b="2"/>
          <a:stretch/>
        </p:blipFill>
        <p:spPr bwMode="auto">
          <a:xfrm>
            <a:off x="831" y="10"/>
            <a:ext cx="3502025"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3" name="Označba mesta vsebine 2">
            <a:extLst>
              <a:ext uri="{FF2B5EF4-FFF2-40B4-BE49-F238E27FC236}">
                <a16:creationId xmlns:a16="http://schemas.microsoft.com/office/drawing/2014/main" id="{3B0FFC21-4366-47FE-9BCB-B7E947AC8C72}"/>
              </a:ext>
            </a:extLst>
          </p:cNvPr>
          <p:cNvSpPr>
            <a:spLocks noGrp="1"/>
          </p:cNvSpPr>
          <p:nvPr>
            <p:ph idx="1"/>
          </p:nvPr>
        </p:nvSpPr>
        <p:spPr>
          <a:xfrm>
            <a:off x="3884612" y="685800"/>
            <a:ext cx="6626072" cy="3615267"/>
          </a:xfrm>
        </p:spPr>
        <p:txBody>
          <a:bodyPr>
            <a:normAutofit fontScale="92500" lnSpcReduction="20000"/>
          </a:bodyPr>
          <a:lstStyle/>
          <a:p>
            <a:r>
              <a:rPr lang="sl-SI" dirty="0"/>
              <a:t>Adam in Eva sta jo zapravila, ko sta poslušala skušnjavo.</a:t>
            </a:r>
          </a:p>
          <a:p>
            <a:r>
              <a:rPr lang="sl-SI" dirty="0"/>
              <a:t>Krst nam jo vrne.</a:t>
            </a:r>
          </a:p>
          <a:p>
            <a:r>
              <a:rPr lang="sl-SI" dirty="0"/>
              <a:t>Zaradi te milosti, smo lahko sveti ( v nas sveti, božja ljubezen, ki je Sveti Duh).</a:t>
            </a:r>
          </a:p>
          <a:p>
            <a:r>
              <a:rPr lang="sl-SI" dirty="0"/>
              <a:t>Zaradi njega smo že sedaj v božjem kraljestvu. </a:t>
            </a:r>
          </a:p>
          <a:p>
            <a:r>
              <a:rPr lang="sl-SI" dirty="0"/>
              <a:t>Vendar še ne dokončno, ker greh še vedno postavlja ovire, da Sveti Duh ne more popolnoma delovati v nas. </a:t>
            </a:r>
          </a:p>
          <a:p>
            <a:r>
              <a:rPr lang="sl-SI" dirty="0"/>
              <a:t>Kot v evangeliju, na desnici bomo, ko bo Sveti Duh neovirano deloval v nas</a:t>
            </a:r>
          </a:p>
        </p:txBody>
      </p:sp>
      <p:grpSp>
        <p:nvGrpSpPr>
          <p:cNvPr id="73" name="Group 72">
            <a:extLst>
              <a:ext uri="{FF2B5EF4-FFF2-40B4-BE49-F238E27FC236}">
                <a16:creationId xmlns:a16="http://schemas.microsoft.com/office/drawing/2014/main" id="{821AC1F2-D794-454F-8FDA-2826EEC8F0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4" name="Straight Connector 73">
              <a:extLst>
                <a:ext uri="{FF2B5EF4-FFF2-40B4-BE49-F238E27FC236}">
                  <a16:creationId xmlns:a16="http://schemas.microsoft.com/office/drawing/2014/main" id="{76F9A36A-E2E0-458B-889B-59E444E3EC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31E05721-1619-4998-BF7F-E17071D5A8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2615F2C8-8CC5-4E5D-8973-DCA09EFFBE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0AD7A5A-7A0C-4D1E-9525-7E91AF8EB8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246BAD8-6018-4C11-B4A7-F8174751F0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0099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531F6F8-50C0-42DC-B37E-A9F6584CE4A8}"/>
              </a:ext>
            </a:extLst>
          </p:cNvPr>
          <p:cNvSpPr>
            <a:spLocks noGrp="1"/>
          </p:cNvSpPr>
          <p:nvPr>
            <p:ph type="title"/>
          </p:nvPr>
        </p:nvSpPr>
        <p:spPr/>
        <p:txBody>
          <a:bodyPr/>
          <a:lstStyle/>
          <a:p>
            <a:r>
              <a:rPr lang="sl-SI"/>
              <a:t>NAloga</a:t>
            </a:r>
            <a:endParaRPr lang="sl-SI" dirty="0"/>
          </a:p>
        </p:txBody>
      </p:sp>
      <p:sp>
        <p:nvSpPr>
          <p:cNvPr id="3" name="Označba mesta vsebine 2">
            <a:extLst>
              <a:ext uri="{FF2B5EF4-FFF2-40B4-BE49-F238E27FC236}">
                <a16:creationId xmlns:a16="http://schemas.microsoft.com/office/drawing/2014/main" id="{486AE77A-96A6-42A0-9E5A-AEC9D3FCDA80}"/>
              </a:ext>
            </a:extLst>
          </p:cNvPr>
          <p:cNvSpPr>
            <a:spLocks noGrp="1"/>
          </p:cNvSpPr>
          <p:nvPr>
            <p:ph idx="1"/>
          </p:nvPr>
        </p:nvSpPr>
        <p:spPr/>
        <p:txBody>
          <a:bodyPr/>
          <a:lstStyle/>
          <a:p>
            <a:r>
              <a:rPr lang="sl-SI" dirty="0"/>
              <a:t>Preberi lekcijo 6 v knjigi in reši naloge na str. 27.</a:t>
            </a:r>
          </a:p>
        </p:txBody>
      </p:sp>
    </p:spTree>
    <p:extLst>
      <p:ext uri="{BB962C8B-B14F-4D97-AF65-F5344CB8AC3E}">
        <p14:creationId xmlns:p14="http://schemas.microsoft.com/office/powerpoint/2010/main" val="306358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7" name="Group 8">
            <a:extLst>
              <a:ext uri="{FF2B5EF4-FFF2-40B4-BE49-F238E27FC236}">
                <a16:creationId xmlns:a16="http://schemas.microsoft.com/office/drawing/2014/main" id="{D3B2A6AE-D715-4A86-9A67-FBFD0AC3D6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8" name="Straight Connector 9">
              <a:extLst>
                <a:ext uri="{FF2B5EF4-FFF2-40B4-BE49-F238E27FC236}">
                  <a16:creationId xmlns:a16="http://schemas.microsoft.com/office/drawing/2014/main" id="{4EE901BD-20FF-4ADB-93F6-FAC032FE8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10">
              <a:extLst>
                <a:ext uri="{FF2B5EF4-FFF2-40B4-BE49-F238E27FC236}">
                  <a16:creationId xmlns:a16="http://schemas.microsoft.com/office/drawing/2014/main" id="{256D6999-B267-4C26-8E57-8B531D6B70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11">
              <a:extLst>
                <a:ext uri="{FF2B5EF4-FFF2-40B4-BE49-F238E27FC236}">
                  <a16:creationId xmlns:a16="http://schemas.microsoft.com/office/drawing/2014/main" id="{9AA57298-B465-4F96-A3E7-DC8D3EA5B0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12">
              <a:extLst>
                <a:ext uri="{FF2B5EF4-FFF2-40B4-BE49-F238E27FC236}">
                  <a16:creationId xmlns:a16="http://schemas.microsoft.com/office/drawing/2014/main" id="{C794DD63-5A9D-487C-B3DB-D7CFF2FF27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973AA2F-123B-4CCA-A83E-97633A55D7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6" name="Rectangle 15">
            <a:extLst>
              <a:ext uri="{FF2B5EF4-FFF2-40B4-BE49-F238E27FC236}">
                <a16:creationId xmlns:a16="http://schemas.microsoft.com/office/drawing/2014/main" id="{6A45318B-BE1C-4D49-A9DD-FA596C979E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AF2621C2-7105-4FF6-817D-4C55ADB37DF4}"/>
              </a:ext>
            </a:extLst>
          </p:cNvPr>
          <p:cNvSpPr>
            <a:spLocks noGrp="1"/>
          </p:cNvSpPr>
          <p:nvPr>
            <p:ph type="ctrTitle"/>
          </p:nvPr>
        </p:nvSpPr>
        <p:spPr>
          <a:xfrm>
            <a:off x="6084114" y="4487332"/>
            <a:ext cx="4205003" cy="1507067"/>
          </a:xfrm>
        </p:spPr>
        <p:txBody>
          <a:bodyPr vert="horz" lIns="91440" tIns="45720" rIns="91440" bIns="45720" rtlCol="0" anchor="ctr">
            <a:normAutofit/>
          </a:bodyPr>
          <a:lstStyle/>
          <a:p>
            <a:r>
              <a:rPr lang="sl-SI" sz="3200" dirty="0"/>
              <a:t>Dobri</a:t>
            </a:r>
            <a:r>
              <a:rPr lang="en-US" sz="3200" dirty="0"/>
              <a:t> </a:t>
            </a:r>
            <a:r>
              <a:rPr lang="sl-SI" sz="3200" dirty="0"/>
              <a:t>pastir</a:t>
            </a:r>
          </a:p>
        </p:txBody>
      </p:sp>
      <p:sp>
        <p:nvSpPr>
          <p:cNvPr id="18" name="Snip Diagonal Corner Rectangle 24">
            <a:extLst>
              <a:ext uri="{FF2B5EF4-FFF2-40B4-BE49-F238E27FC236}">
                <a16:creationId xmlns:a16="http://schemas.microsoft.com/office/drawing/2014/main" id="{7998CFD7-028F-445B-8564-B0F1DBE14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značba mesta vsebine 4" descr="Slika, ki vsebuje besede stoječe, trava, ovca, skupina&#10;&#10;Opis je samodejno ustvarjen">
            <a:extLst>
              <a:ext uri="{FF2B5EF4-FFF2-40B4-BE49-F238E27FC236}">
                <a16:creationId xmlns:a16="http://schemas.microsoft.com/office/drawing/2014/main" id="{F4E207EE-86BB-4025-9735-4A70F4EA80BA}"/>
              </a:ext>
            </a:extLst>
          </p:cNvPr>
          <p:cNvPicPr>
            <a:picLocks noChangeAspect="1"/>
          </p:cNvPicPr>
          <p:nvPr/>
        </p:nvPicPr>
        <p:blipFill rotWithShape="1">
          <a:blip r:embed="rId2"/>
          <a:srcRect t="14231" r="2" b="11323"/>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3" name="Podnaslov 2">
            <a:extLst>
              <a:ext uri="{FF2B5EF4-FFF2-40B4-BE49-F238E27FC236}">
                <a16:creationId xmlns:a16="http://schemas.microsoft.com/office/drawing/2014/main" id="{392FBBD5-7422-42C8-A18F-E9EAB0F77226}"/>
              </a:ext>
            </a:extLst>
          </p:cNvPr>
          <p:cNvSpPr>
            <a:spLocks noGrp="1"/>
          </p:cNvSpPr>
          <p:nvPr>
            <p:ph type="subTitle" idx="1"/>
          </p:nvPr>
        </p:nvSpPr>
        <p:spPr>
          <a:xfrm>
            <a:off x="6095998" y="685800"/>
            <a:ext cx="4819653" cy="3615267"/>
          </a:xfrm>
        </p:spPr>
        <p:txBody>
          <a:bodyPr vert="horz" lIns="91440" tIns="45720" rIns="91440" bIns="45720" rtlCol="0" anchor="ctr">
            <a:normAutofit/>
          </a:bodyPr>
          <a:lstStyle/>
          <a:p>
            <a:pPr indent="-228600">
              <a:buFont typeface="Wingdings 3" panose="05040102010807070707" pitchFamily="18" charset="2"/>
              <a:buChar char=""/>
            </a:pPr>
            <a:r>
              <a:rPr lang="en-US" sz="1800"/>
              <a:t>Gospod je moj pastir nič mi ne manjka. </a:t>
            </a:r>
          </a:p>
          <a:p>
            <a:pPr indent="-228600">
              <a:buFont typeface="Wingdings 3" panose="05040102010807070707" pitchFamily="18" charset="2"/>
              <a:buChar char=""/>
            </a:pPr>
            <a:r>
              <a:rPr lang="en-US" sz="1800"/>
              <a:t>Na zelene pašnike me vodi. </a:t>
            </a:r>
          </a:p>
          <a:p>
            <a:pPr indent="-228600">
              <a:buFont typeface="Wingdings 3" panose="05040102010807070707" pitchFamily="18" charset="2"/>
              <a:buChar char=""/>
            </a:pPr>
            <a:r>
              <a:rPr lang="en-US" sz="1800"/>
              <a:t>Tudi, če bi hodil v dolini smrtne sence, se ne bom bal. </a:t>
            </a:r>
          </a:p>
          <a:p>
            <a:pPr indent="-228600">
              <a:buFont typeface="Wingdings 3" panose="05040102010807070707" pitchFamily="18" charset="2"/>
              <a:buChar char=""/>
            </a:pPr>
            <a:r>
              <a:rPr lang="en-US" sz="1800"/>
              <a:t>Mojo dušo poživlja. </a:t>
            </a:r>
          </a:p>
          <a:p>
            <a:pPr indent="-228600">
              <a:buFont typeface="Wingdings 3" panose="05040102010807070707" pitchFamily="18" charset="2"/>
              <a:buChar char=""/>
            </a:pPr>
            <a:endParaRPr lang="en-US" sz="1800"/>
          </a:p>
        </p:txBody>
      </p:sp>
      <p:grpSp>
        <p:nvGrpSpPr>
          <p:cNvPr id="42" name="Group 19">
            <a:extLst>
              <a:ext uri="{FF2B5EF4-FFF2-40B4-BE49-F238E27FC236}">
                <a16:creationId xmlns:a16="http://schemas.microsoft.com/office/drawing/2014/main" id="{E8B4C9A9-D769-4847-A877-806B9CE1D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3" name="Straight Connector 20">
              <a:extLst>
                <a:ext uri="{FF2B5EF4-FFF2-40B4-BE49-F238E27FC236}">
                  <a16:creationId xmlns:a16="http://schemas.microsoft.com/office/drawing/2014/main" id="{83594ABA-7772-433B-927C-70EA38B738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21">
              <a:extLst>
                <a:ext uri="{FF2B5EF4-FFF2-40B4-BE49-F238E27FC236}">
                  <a16:creationId xmlns:a16="http://schemas.microsoft.com/office/drawing/2014/main" id="{E27F8377-D1C5-43D7-A43C-FDD74733B6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22">
              <a:extLst>
                <a:ext uri="{FF2B5EF4-FFF2-40B4-BE49-F238E27FC236}">
                  <a16:creationId xmlns:a16="http://schemas.microsoft.com/office/drawing/2014/main" id="{242DF53C-4386-4D90-A6F3-ADECD26A4F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23">
              <a:extLst>
                <a:ext uri="{FF2B5EF4-FFF2-40B4-BE49-F238E27FC236}">
                  <a16:creationId xmlns:a16="http://schemas.microsoft.com/office/drawing/2014/main" id="{95403C01-9B04-4049-8F23-6E1D059002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24">
              <a:extLst>
                <a:ext uri="{FF2B5EF4-FFF2-40B4-BE49-F238E27FC236}">
                  <a16:creationId xmlns:a16="http://schemas.microsoft.com/office/drawing/2014/main" id="{4EED64BB-8BA5-42CD-946F-37141C62D6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8979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5" name="Rectangle 14">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154CBC2-4AC2-4B13-91AD-9B3F17630B35}"/>
              </a:ext>
            </a:extLst>
          </p:cNvPr>
          <p:cNvSpPr>
            <a:spLocks noGrp="1"/>
          </p:cNvSpPr>
          <p:nvPr>
            <p:ph type="ctrTitle"/>
          </p:nvPr>
        </p:nvSpPr>
        <p:spPr>
          <a:xfrm>
            <a:off x="640290" y="685800"/>
            <a:ext cx="4818656" cy="4603749"/>
          </a:xfrm>
        </p:spPr>
        <p:txBody>
          <a:bodyPr vert="horz" lIns="91440" tIns="45720" rIns="91440" bIns="45720" rtlCol="0" anchor="ctr">
            <a:normAutofit/>
          </a:bodyPr>
          <a:lstStyle/>
          <a:p>
            <a:pPr algn="r"/>
            <a:r>
              <a:rPr lang="en-US" sz="5200"/>
              <a:t>Ezk 34, 11-12.15-17</a:t>
            </a:r>
          </a:p>
        </p:txBody>
      </p:sp>
      <p:sp>
        <p:nvSpPr>
          <p:cNvPr id="17" name="Rectangle 16">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Podnaslov 2">
            <a:extLst>
              <a:ext uri="{FF2B5EF4-FFF2-40B4-BE49-F238E27FC236}">
                <a16:creationId xmlns:a16="http://schemas.microsoft.com/office/drawing/2014/main" id="{BFDBCB71-764A-4725-A7BB-42658C81D61A}"/>
              </a:ext>
            </a:extLst>
          </p:cNvPr>
          <p:cNvSpPr>
            <a:spLocks noGrp="1"/>
          </p:cNvSpPr>
          <p:nvPr>
            <p:ph type="subTitle" idx="1"/>
          </p:nvPr>
        </p:nvSpPr>
        <p:spPr>
          <a:xfrm>
            <a:off x="6625651" y="685800"/>
            <a:ext cx="4878959" cy="4603750"/>
          </a:xfrm>
        </p:spPr>
        <p:txBody>
          <a:bodyPr vert="horz" lIns="91440" tIns="45720" rIns="91440" bIns="45720" rtlCol="0" anchor="ctr">
            <a:normAutofit/>
          </a:bodyPr>
          <a:lstStyle/>
          <a:p>
            <a:pPr indent="-228600">
              <a:buFont typeface="Wingdings 3" panose="05040102010807070707" pitchFamily="18" charset="2"/>
              <a:buChar char=""/>
            </a:pPr>
            <a:r>
              <a:rPr lang="en-US">
                <a:solidFill>
                  <a:schemeClr val="tx1"/>
                </a:solidFill>
              </a:rPr>
              <a:t>Sam bo pasel svoje ovce in sam jim bom dajal počitek, govori Gospod BOG. Izgubljene bom poiskal, razgnane pripeljal nazaj, polomljene obvezal, bolne okrepčal, rejene in krepke obvaroval.</a:t>
            </a:r>
          </a:p>
          <a:p>
            <a:pPr indent="-228600">
              <a:buFont typeface="Wingdings 3" panose="05040102010807070707" pitchFamily="18" charset="2"/>
              <a:buChar char=""/>
            </a:pPr>
            <a:r>
              <a:rPr lang="en-US">
                <a:solidFill>
                  <a:schemeClr val="tx1"/>
                </a:solidFill>
              </a:rPr>
              <a:t>Pasel jih bom, kakor je prav. </a:t>
            </a:r>
          </a:p>
          <a:p>
            <a:pPr indent="-228600">
              <a:buFont typeface="Wingdings 3" panose="05040102010807070707" pitchFamily="18" charset="2"/>
              <a:buChar char=""/>
            </a:pPr>
            <a:r>
              <a:rPr lang="en-US">
                <a:solidFill>
                  <a:schemeClr val="tx1"/>
                </a:solidFill>
              </a:rPr>
              <a:t>O vas pa, moja čreda, govori Gospod BOG tako: Glejte, sodil bom med ovco in ovco, med ovni in kozli.</a:t>
            </a:r>
          </a:p>
          <a:p>
            <a:pPr indent="-228600">
              <a:buFont typeface="Wingdings 3" panose="05040102010807070707" pitchFamily="18" charset="2"/>
              <a:buChar char=""/>
            </a:pPr>
            <a:endParaRPr lang="en-US">
              <a:solidFill>
                <a:schemeClr val="tx1"/>
              </a:solidFill>
            </a:endParaRPr>
          </a:p>
        </p:txBody>
      </p:sp>
    </p:spTree>
    <p:extLst>
      <p:ext uri="{BB962C8B-B14F-4D97-AF65-F5344CB8AC3E}">
        <p14:creationId xmlns:p14="http://schemas.microsoft.com/office/powerpoint/2010/main" val="260457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2" name="Group 12">
            <a:extLst>
              <a:ext uri="{FF2B5EF4-FFF2-40B4-BE49-F238E27FC236}">
                <a16:creationId xmlns:a16="http://schemas.microsoft.com/office/drawing/2014/main" id="{3E9A3EED-2CF3-48E7-BBA4-AF1C506879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13">
              <a:extLst>
                <a:ext uri="{FF2B5EF4-FFF2-40B4-BE49-F238E27FC236}">
                  <a16:creationId xmlns:a16="http://schemas.microsoft.com/office/drawing/2014/main" id="{770922F8-3166-4728-B47B-3244174F5C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14">
              <a:extLst>
                <a:ext uri="{FF2B5EF4-FFF2-40B4-BE49-F238E27FC236}">
                  <a16:creationId xmlns:a16="http://schemas.microsoft.com/office/drawing/2014/main" id="{A384D45E-72E1-45E0-88D4-A4047F29AC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15">
              <a:extLst>
                <a:ext uri="{FF2B5EF4-FFF2-40B4-BE49-F238E27FC236}">
                  <a16:creationId xmlns:a16="http://schemas.microsoft.com/office/drawing/2014/main" id="{AAE7EB52-07F8-423F-B85B-0C5A1F0529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16">
              <a:extLst>
                <a:ext uri="{FF2B5EF4-FFF2-40B4-BE49-F238E27FC236}">
                  <a16:creationId xmlns:a16="http://schemas.microsoft.com/office/drawing/2014/main" id="{725ADCF7-70FE-4657-B8BF-C16F4F9B32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A3C5DE-6F89-4BF1-B331-CFF19497EE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0" name="Rectangle 19">
            <a:extLst>
              <a:ext uri="{FF2B5EF4-FFF2-40B4-BE49-F238E27FC236}">
                <a16:creationId xmlns:a16="http://schemas.microsoft.com/office/drawing/2014/main" id="{EB57BA71-7FC3-4442-BBAB-1717FC76F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088161B-0FD8-478D-8C75-5B44ECBDEF16}"/>
              </a:ext>
            </a:extLst>
          </p:cNvPr>
          <p:cNvSpPr>
            <a:spLocks noGrp="1"/>
          </p:cNvSpPr>
          <p:nvPr>
            <p:ph type="ctrTitle"/>
          </p:nvPr>
        </p:nvSpPr>
        <p:spPr>
          <a:xfrm>
            <a:off x="4661860" y="4487332"/>
            <a:ext cx="5627258" cy="1507067"/>
          </a:xfrm>
        </p:spPr>
        <p:txBody>
          <a:bodyPr vert="horz" lIns="91440" tIns="45720" rIns="91440" bIns="45720" rtlCol="0" anchor="ctr">
            <a:normAutofit/>
          </a:bodyPr>
          <a:lstStyle/>
          <a:p>
            <a:r>
              <a:rPr lang="en-US" sz="3600"/>
              <a:t>1. Naloga</a:t>
            </a:r>
          </a:p>
        </p:txBody>
      </p:sp>
      <p:sp>
        <p:nvSpPr>
          <p:cNvPr id="22" name="Snip Diagonal Corner Rectangle 16">
            <a:extLst>
              <a:ext uri="{FF2B5EF4-FFF2-40B4-BE49-F238E27FC236}">
                <a16:creationId xmlns:a16="http://schemas.microsoft.com/office/drawing/2014/main" id="{6853B6EE-F90A-4109-A300-B6A89F800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lika 5" descr="Slika, ki vsebuje besede oseba, moški, sedeče, ženska&#10;&#10;Opis je samodejno ustvarjen">
            <a:extLst>
              <a:ext uri="{FF2B5EF4-FFF2-40B4-BE49-F238E27FC236}">
                <a16:creationId xmlns:a16="http://schemas.microsoft.com/office/drawing/2014/main" id="{F8D026E5-2DA7-4503-9553-7363C46CDC8E}"/>
              </a:ext>
            </a:extLst>
          </p:cNvPr>
          <p:cNvPicPr>
            <a:picLocks noChangeAspect="1"/>
          </p:cNvPicPr>
          <p:nvPr/>
        </p:nvPicPr>
        <p:blipFill rotWithShape="1">
          <a:blip r:embed="rId2">
            <a:extLst>
              <a:ext uri="{28A0092B-C50C-407E-A947-70E740481C1C}">
                <a14:useLocalDpi xmlns:a14="http://schemas.microsoft.com/office/drawing/2010/main" val="0"/>
              </a:ext>
            </a:extLst>
          </a:blip>
          <a:srcRect t="6743" r="1" b="21222"/>
          <a:stretch/>
        </p:blipFill>
        <p:spPr>
          <a:xfrm>
            <a:off x="800558" y="786118"/>
            <a:ext cx="3337560" cy="2404227"/>
          </a:xfrm>
          <a:custGeom>
            <a:avLst/>
            <a:gdLst/>
            <a:ahLst/>
            <a:cxnLst/>
            <a:rect l="l" t="t" r="r" b="b"/>
            <a:pathLst>
              <a:path w="3337560" h="2404227">
                <a:moveTo>
                  <a:pt x="384420" y="0"/>
                </a:moveTo>
                <a:lnTo>
                  <a:pt x="3337560" y="0"/>
                </a:lnTo>
                <a:lnTo>
                  <a:pt x="3337560" y="2404227"/>
                </a:lnTo>
                <a:lnTo>
                  <a:pt x="0" y="2404227"/>
                </a:lnTo>
                <a:lnTo>
                  <a:pt x="0" y="384420"/>
                </a:lnTo>
                <a:close/>
              </a:path>
            </a:pathLst>
          </a:custGeom>
        </p:spPr>
      </p:pic>
      <p:pic>
        <p:nvPicPr>
          <p:cNvPr id="8" name="Slika 7" descr="Slika, ki vsebuje besede trava, zunanje, čreda, krava&#10;&#10;Opis je samodejno ustvarjen">
            <a:extLst>
              <a:ext uri="{FF2B5EF4-FFF2-40B4-BE49-F238E27FC236}">
                <a16:creationId xmlns:a16="http://schemas.microsoft.com/office/drawing/2014/main" id="{1E6B787F-E8BD-4C25-A543-56228A00B175}"/>
              </a:ext>
            </a:extLst>
          </p:cNvPr>
          <p:cNvPicPr>
            <a:picLocks noChangeAspect="1"/>
          </p:cNvPicPr>
          <p:nvPr/>
        </p:nvPicPr>
        <p:blipFill rotWithShape="1">
          <a:blip r:embed="rId3">
            <a:extLst>
              <a:ext uri="{28A0092B-C50C-407E-A947-70E740481C1C}">
                <a14:useLocalDpi xmlns:a14="http://schemas.microsoft.com/office/drawing/2010/main" val="0"/>
              </a:ext>
            </a:extLst>
          </a:blip>
          <a:srcRect l="11442" r="10256"/>
          <a:stretch/>
        </p:blipFill>
        <p:spPr>
          <a:xfrm>
            <a:off x="800558" y="3344575"/>
            <a:ext cx="3337560" cy="2397590"/>
          </a:xfrm>
          <a:custGeom>
            <a:avLst/>
            <a:gdLst/>
            <a:ahLst/>
            <a:cxnLst/>
            <a:rect l="l" t="t" r="r" b="b"/>
            <a:pathLst>
              <a:path w="3337560" h="2397590">
                <a:moveTo>
                  <a:pt x="0" y="0"/>
                </a:moveTo>
                <a:lnTo>
                  <a:pt x="3337560" y="0"/>
                </a:lnTo>
                <a:lnTo>
                  <a:pt x="3337560" y="2013170"/>
                </a:lnTo>
                <a:lnTo>
                  <a:pt x="2953140" y="2397590"/>
                </a:lnTo>
                <a:lnTo>
                  <a:pt x="0" y="2397590"/>
                </a:lnTo>
                <a:close/>
              </a:path>
            </a:pathLst>
          </a:custGeom>
        </p:spPr>
      </p:pic>
      <p:sp>
        <p:nvSpPr>
          <p:cNvPr id="3" name="Podnaslov 2">
            <a:extLst>
              <a:ext uri="{FF2B5EF4-FFF2-40B4-BE49-F238E27FC236}">
                <a16:creationId xmlns:a16="http://schemas.microsoft.com/office/drawing/2014/main" id="{3F6DC66D-39AE-4A72-A027-B0E8A3B2D48A}"/>
              </a:ext>
            </a:extLst>
          </p:cNvPr>
          <p:cNvSpPr>
            <a:spLocks noGrp="1"/>
          </p:cNvSpPr>
          <p:nvPr>
            <p:ph type="subTitle" idx="1"/>
          </p:nvPr>
        </p:nvSpPr>
        <p:spPr>
          <a:xfrm>
            <a:off x="4661860" y="685800"/>
            <a:ext cx="6253792" cy="3615267"/>
          </a:xfrm>
        </p:spPr>
        <p:txBody>
          <a:bodyPr vert="horz" lIns="91440" tIns="45720" rIns="91440" bIns="45720" rtlCol="0" anchor="ctr">
            <a:normAutofit/>
          </a:bodyPr>
          <a:lstStyle/>
          <a:p>
            <a:pPr indent="-228600">
              <a:buFont typeface="Wingdings 3" panose="05040102010807070707" pitchFamily="18" charset="2"/>
              <a:buChar char=""/>
            </a:pPr>
            <a:r>
              <a:rPr lang="sl-SI" dirty="0"/>
              <a:t>S kom se primerja Bog v božji besedi?</a:t>
            </a:r>
          </a:p>
          <a:p>
            <a:pPr indent="-228600">
              <a:buFont typeface="Wingdings 3" panose="05040102010807070707" pitchFamily="18" charset="2"/>
              <a:buChar char=""/>
            </a:pPr>
            <a:r>
              <a:rPr lang="sl-SI" dirty="0"/>
              <a:t>Opiši njegove lastnosti.</a:t>
            </a:r>
          </a:p>
          <a:p>
            <a:pPr indent="-228600">
              <a:buFont typeface="Wingdings 3" panose="05040102010807070707" pitchFamily="18" charset="2"/>
              <a:buChar char=""/>
            </a:pPr>
            <a:r>
              <a:rPr lang="sl-SI" dirty="0"/>
              <a:t>Kaj se je zgodilo z ovcami temačnega dne?</a:t>
            </a:r>
          </a:p>
          <a:p>
            <a:pPr indent="-228600">
              <a:buFont typeface="Wingdings 3" panose="05040102010807070707" pitchFamily="18" charset="2"/>
              <a:buChar char=""/>
            </a:pPr>
            <a:r>
              <a:rPr lang="sl-SI" dirty="0"/>
              <a:t>Zakaj so ovce ranjene in izgubljene.</a:t>
            </a:r>
          </a:p>
          <a:p>
            <a:pPr indent="-228600">
              <a:buFont typeface="Wingdings 3" panose="05040102010807070707" pitchFamily="18" charset="2"/>
              <a:buChar char=""/>
            </a:pPr>
            <a:r>
              <a:rPr lang="en-US" dirty="0">
                <a:hlinkClick r:id="rId4"/>
              </a:rPr>
              <a:t>https://www.youtube.com/watch?v=D1V8EHaZhg0</a:t>
            </a:r>
            <a:endParaRPr lang="en-US" dirty="0"/>
          </a:p>
        </p:txBody>
      </p:sp>
      <p:grpSp>
        <p:nvGrpSpPr>
          <p:cNvPr id="24" name="Group 23">
            <a:extLst>
              <a:ext uri="{FF2B5EF4-FFF2-40B4-BE49-F238E27FC236}">
                <a16:creationId xmlns:a16="http://schemas.microsoft.com/office/drawing/2014/main" id="{9E190619-70CD-43E5-8A31-5D82D40850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4" name="Straight Connector 24">
              <a:extLst>
                <a:ext uri="{FF2B5EF4-FFF2-40B4-BE49-F238E27FC236}">
                  <a16:creationId xmlns:a16="http://schemas.microsoft.com/office/drawing/2014/main" id="{77993440-9D73-4D4C-8263-25BE1328DE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5860A06-67FB-4EB6-B1A2-753AE7D7AD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26">
              <a:extLst>
                <a:ext uri="{FF2B5EF4-FFF2-40B4-BE49-F238E27FC236}">
                  <a16:creationId xmlns:a16="http://schemas.microsoft.com/office/drawing/2014/main" id="{4A56C105-DDA7-4E8F-B3D6-F0F5614F69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FCB3BA9-DE12-44D0-A0B5-0BECC740D8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28">
              <a:extLst>
                <a:ext uri="{FF2B5EF4-FFF2-40B4-BE49-F238E27FC236}">
                  <a16:creationId xmlns:a16="http://schemas.microsoft.com/office/drawing/2014/main" id="{D3680945-26C7-4B7F-90AC-2DE3659F18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215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EA6A4801-3A4C-4FCB-9806-210A9FD729AE}"/>
              </a:ext>
            </a:extLst>
          </p:cNvPr>
          <p:cNvSpPr>
            <a:spLocks noGrp="1"/>
          </p:cNvSpPr>
          <p:nvPr>
            <p:ph type="title"/>
          </p:nvPr>
        </p:nvSpPr>
        <p:spPr>
          <a:xfrm>
            <a:off x="684212" y="685799"/>
            <a:ext cx="3747111" cy="4892040"/>
          </a:xfrm>
        </p:spPr>
        <p:txBody>
          <a:bodyPr>
            <a:normAutofit/>
          </a:bodyPr>
          <a:lstStyle/>
          <a:p>
            <a:pPr algn="r"/>
            <a:r>
              <a:rPr lang="sl-SI" dirty="0"/>
              <a:t>Ranjeni  in izgubljeni zaradi greha</a:t>
            </a:r>
            <a:endParaRPr lang="sl-SI"/>
          </a:p>
        </p:txBody>
      </p:sp>
      <p:cxnSp>
        <p:nvCxnSpPr>
          <p:cNvPr id="10" name="Straight Connector 9">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Označba mesta vsebine 2">
            <a:extLst>
              <a:ext uri="{FF2B5EF4-FFF2-40B4-BE49-F238E27FC236}">
                <a16:creationId xmlns:a16="http://schemas.microsoft.com/office/drawing/2014/main" id="{BA1E4DAE-889C-45B7-8AE9-B33876F92626}"/>
              </a:ext>
            </a:extLst>
          </p:cNvPr>
          <p:cNvSpPr>
            <a:spLocks noGrp="1"/>
          </p:cNvSpPr>
          <p:nvPr>
            <p:ph idx="1"/>
          </p:nvPr>
        </p:nvSpPr>
        <p:spPr>
          <a:xfrm>
            <a:off x="4979962" y="685799"/>
            <a:ext cx="6288260" cy="4892040"/>
          </a:xfrm>
        </p:spPr>
        <p:txBody>
          <a:bodyPr>
            <a:normAutofit/>
          </a:bodyPr>
          <a:lstStyle/>
          <a:p>
            <a:r>
              <a:rPr lang="sl-SI" dirty="0">
                <a:solidFill>
                  <a:schemeClr val="tx1"/>
                </a:solidFill>
              </a:rPr>
              <a:t>Skušnjava – hudobni duh človeka zapeljuje stran od Boga, kjer je </a:t>
            </a:r>
          </a:p>
          <a:p>
            <a:r>
              <a:rPr lang="sl-SI" dirty="0">
                <a:solidFill>
                  <a:schemeClr val="tx1"/>
                </a:solidFill>
              </a:rPr>
              <a:t>V temi</a:t>
            </a:r>
          </a:p>
          <a:p>
            <a:r>
              <a:rPr lang="sl-SI" dirty="0">
                <a:solidFill>
                  <a:schemeClr val="tx1"/>
                </a:solidFill>
              </a:rPr>
              <a:t>izgubljen</a:t>
            </a:r>
          </a:p>
          <a:p>
            <a:r>
              <a:rPr lang="sl-SI" dirty="0">
                <a:solidFill>
                  <a:schemeClr val="tx1"/>
                </a:solidFill>
              </a:rPr>
              <a:t>ranjen</a:t>
            </a:r>
          </a:p>
          <a:p>
            <a:r>
              <a:rPr lang="sl-SI" dirty="0">
                <a:solidFill>
                  <a:schemeClr val="tx1"/>
                </a:solidFill>
              </a:rPr>
              <a:t>preplašen</a:t>
            </a:r>
          </a:p>
          <a:p>
            <a:pPr marL="0" indent="0">
              <a:buNone/>
            </a:pPr>
            <a:r>
              <a:rPr lang="sl-SI" dirty="0">
                <a:solidFill>
                  <a:schemeClr val="tx1"/>
                </a:solidFill>
              </a:rPr>
              <a:t>Kot izgubljena ovca.</a:t>
            </a:r>
          </a:p>
          <a:p>
            <a:endParaRPr lang="sl-SI" dirty="0">
              <a:solidFill>
                <a:schemeClr val="tx1"/>
              </a:solidFill>
            </a:endParaRPr>
          </a:p>
        </p:txBody>
      </p:sp>
    </p:spTree>
    <p:extLst>
      <p:ext uri="{BB962C8B-B14F-4D97-AF65-F5344CB8AC3E}">
        <p14:creationId xmlns:p14="http://schemas.microsoft.com/office/powerpoint/2010/main" val="417408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7"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7A92995F-1D89-46F5-9140-A3EFDF2FF548}"/>
              </a:ext>
            </a:extLst>
          </p:cNvPr>
          <p:cNvSpPr>
            <a:spLocks noGrp="1"/>
          </p:cNvSpPr>
          <p:nvPr>
            <p:ph type="title"/>
          </p:nvPr>
        </p:nvSpPr>
        <p:spPr>
          <a:xfrm>
            <a:off x="684212" y="4487332"/>
            <a:ext cx="8534400" cy="1507067"/>
          </a:xfrm>
        </p:spPr>
        <p:txBody>
          <a:bodyPr>
            <a:normAutofit/>
          </a:bodyPr>
          <a:lstStyle/>
          <a:p>
            <a:r>
              <a:rPr lang="sl-SI" sz="4000" dirty="0">
                <a:solidFill>
                  <a:schemeClr val="tx2"/>
                </a:solidFill>
              </a:rPr>
              <a:t>Preberite in poslušajte besedo</a:t>
            </a:r>
          </a:p>
        </p:txBody>
      </p:sp>
      <p:sp>
        <p:nvSpPr>
          <p:cNvPr id="3" name="Označba mesta vsebine 2">
            <a:extLst>
              <a:ext uri="{FF2B5EF4-FFF2-40B4-BE49-F238E27FC236}">
                <a16:creationId xmlns:a16="http://schemas.microsoft.com/office/drawing/2014/main" id="{CC7D98EB-99C8-47EE-AF15-88D7F50502F6}"/>
              </a:ext>
            </a:extLst>
          </p:cNvPr>
          <p:cNvSpPr>
            <a:spLocks noGrp="1"/>
          </p:cNvSpPr>
          <p:nvPr>
            <p:ph idx="1"/>
          </p:nvPr>
        </p:nvSpPr>
        <p:spPr>
          <a:xfrm>
            <a:off x="684212" y="685800"/>
            <a:ext cx="8534400" cy="3615267"/>
          </a:xfrm>
        </p:spPr>
        <p:txBody>
          <a:bodyPr>
            <a:normAutofit/>
          </a:bodyPr>
          <a:lstStyle/>
          <a:p>
            <a:pPr marL="0" indent="0">
              <a:lnSpc>
                <a:spcPct val="90000"/>
              </a:lnSpc>
              <a:buNone/>
            </a:pPr>
            <a:r>
              <a:rPr lang="sl-SI" sz="1900" dirty="0">
                <a:solidFill>
                  <a:schemeClr val="tx1"/>
                </a:solidFill>
              </a:rPr>
              <a:t>I Kor 15,20-26.28</a:t>
            </a:r>
          </a:p>
          <a:p>
            <a:pPr>
              <a:lnSpc>
                <a:spcPct val="90000"/>
              </a:lnSpc>
            </a:pPr>
            <a:r>
              <a:rPr lang="sl-SI" sz="1900" dirty="0">
                <a:solidFill>
                  <a:schemeClr val="tx1"/>
                </a:solidFill>
              </a:rPr>
              <a:t>Toda Kristus je vstal od mrtvih, prvenec tistih, ki so zaspali. </a:t>
            </a:r>
          </a:p>
          <a:p>
            <a:pPr>
              <a:lnSpc>
                <a:spcPct val="90000"/>
              </a:lnSpc>
            </a:pPr>
            <a:r>
              <a:rPr lang="sl-SI" sz="1900" dirty="0">
                <a:solidFill>
                  <a:schemeClr val="tx1"/>
                </a:solidFill>
              </a:rPr>
              <a:t>Ker je namreč po človeku smrt, je po človeku tudi vstajenje mrtvih.  Kakor namreč v Adamu vsi umirajo, tako bodo v Kristusu tudi vsi oživljeni, vendar vsak po vrsti: najprej kot prvina Kristus, potem pa tisti, ki so Kristusovi, ob njegovem prihodu. Nato bo dovršitev, ko bo kraljevanje izročil Bogu Očetu in uničil vsakršno poglavarstvo ter sleherno oblast in moč. Kajti on mora kraljevati, dokler ne položi vseh sovražnikov pod njegove noge. Kot zadnji sovražnik bo uničena smrt. </a:t>
            </a:r>
          </a:p>
          <a:p>
            <a:pPr>
              <a:lnSpc>
                <a:spcPct val="90000"/>
              </a:lnSpc>
            </a:pPr>
            <a:r>
              <a:rPr lang="sl-SI" sz="1900" dirty="0">
                <a:solidFill>
                  <a:schemeClr val="tx1"/>
                </a:solidFill>
              </a:rPr>
              <a:t>Ko pa mu bo vse podvrženo, se bo tudi Sin sam podvrgel njemu, ki mu je vse podvrgel, da bo Bog vse v vsem. </a:t>
            </a:r>
          </a:p>
        </p:txBody>
      </p:sp>
    </p:spTree>
    <p:extLst>
      <p:ext uri="{BB962C8B-B14F-4D97-AF65-F5344CB8AC3E}">
        <p14:creationId xmlns:p14="http://schemas.microsoft.com/office/powerpoint/2010/main" val="402766961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D131F1-A2D1-4005-A4D4-3E6CED0BF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63147E85-30D5-46E3-AC6F-48F6D30842D9}"/>
              </a:ext>
            </a:extLst>
          </p:cNvPr>
          <p:cNvSpPr>
            <a:spLocks noGrp="1"/>
          </p:cNvSpPr>
          <p:nvPr>
            <p:ph type="title"/>
          </p:nvPr>
        </p:nvSpPr>
        <p:spPr>
          <a:xfrm>
            <a:off x="684212" y="4799010"/>
            <a:ext cx="9269412" cy="1155267"/>
          </a:xfrm>
        </p:spPr>
        <p:txBody>
          <a:bodyPr anchor="ctr">
            <a:normAutofit/>
          </a:bodyPr>
          <a:lstStyle/>
          <a:p>
            <a:r>
              <a:rPr lang="sl-SI" dirty="0">
                <a:solidFill>
                  <a:srgbClr val="FFFFFF"/>
                </a:solidFill>
              </a:rPr>
              <a:t>2. Naloga</a:t>
            </a:r>
          </a:p>
        </p:txBody>
      </p:sp>
      <p:sp>
        <p:nvSpPr>
          <p:cNvPr id="10" name="Snip Diagonal Corner Rectangle 21">
            <a:extLst>
              <a:ext uri="{FF2B5EF4-FFF2-40B4-BE49-F238E27FC236}">
                <a16:creationId xmlns:a16="http://schemas.microsoft.com/office/drawing/2014/main" id="{81A7082F-8898-45F9-9051-28EFBA30F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tx1">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2EB65096-92A1-4257-BA9A-5759E0ECEE23}"/>
              </a:ext>
            </a:extLst>
          </p:cNvPr>
          <p:cNvSpPr>
            <a:spLocks noGrp="1"/>
          </p:cNvSpPr>
          <p:nvPr>
            <p:ph idx="1"/>
          </p:nvPr>
        </p:nvSpPr>
        <p:spPr>
          <a:xfrm>
            <a:off x="684212" y="685800"/>
            <a:ext cx="9763294" cy="3615267"/>
          </a:xfrm>
        </p:spPr>
        <p:txBody>
          <a:bodyPr>
            <a:normAutofit/>
          </a:bodyPr>
          <a:lstStyle/>
          <a:p>
            <a:r>
              <a:rPr lang="sl-SI" dirty="0"/>
              <a:t>Jezus je v tem berilu predstavljen kot kralj. Kdo vse si bo podvrgel?</a:t>
            </a:r>
          </a:p>
          <a:p>
            <a:r>
              <a:rPr lang="sl-SI" dirty="0"/>
              <a:t>Kaj bo premagano na koncu?</a:t>
            </a:r>
          </a:p>
          <a:p>
            <a:r>
              <a:rPr lang="sl-SI" dirty="0"/>
              <a:t>Zakaj je človek zapisan smrti?</a:t>
            </a:r>
          </a:p>
          <a:p>
            <a:r>
              <a:rPr lang="sl-SI" dirty="0"/>
              <a:t>Kako je Jezus premagal smrt?</a:t>
            </a:r>
          </a:p>
        </p:txBody>
      </p:sp>
    </p:spTree>
    <p:extLst>
      <p:ext uri="{BB962C8B-B14F-4D97-AF65-F5344CB8AC3E}">
        <p14:creationId xmlns:p14="http://schemas.microsoft.com/office/powerpoint/2010/main" val="151269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21E9F79A-D147-4A18-9C31-57EEF4A98180}"/>
              </a:ext>
            </a:extLst>
          </p:cNvPr>
          <p:cNvSpPr/>
          <p:nvPr/>
        </p:nvSpPr>
        <p:spPr>
          <a:xfrm>
            <a:off x="0" y="2"/>
            <a:ext cx="12192000" cy="5412251"/>
          </a:xfrm>
          <a:prstGeom prst="rect">
            <a:avLst/>
          </a:prstGeom>
        </p:spPr>
        <p:txBody>
          <a:bodyPr wrap="square">
            <a:spAutoFit/>
          </a:bodyPr>
          <a:lstStyle/>
          <a:p>
            <a:pPr>
              <a:lnSpc>
                <a:spcPct val="107000"/>
              </a:lnSpc>
              <a:spcAft>
                <a:spcPts val="0"/>
              </a:spcAft>
            </a:pPr>
            <a:r>
              <a:rPr lang="sl-SI" dirty="0">
                <a:latin typeface="Times New Roman" panose="02020603050405020304" pitchFamily="18" charset="0"/>
                <a:ea typeface="Times New Roman" panose="02020603050405020304" pitchFamily="18" charset="0"/>
                <a:cs typeface="Times New Roman" panose="02020603050405020304" pitchFamily="18" charset="0"/>
              </a:rPr>
              <a:t> </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l-SI"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sl-SI"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sl-SI" b="1" dirty="0" err="1">
                <a:latin typeface="Times New Roman" panose="02020603050405020304" pitchFamily="18" charset="0"/>
                <a:ea typeface="Times New Roman" panose="02020603050405020304" pitchFamily="18" charset="0"/>
                <a:cs typeface="Times New Roman" panose="02020603050405020304" pitchFamily="18" charset="0"/>
              </a:rPr>
              <a:t>Mt</a:t>
            </a:r>
            <a:r>
              <a:rPr lang="sl-SI" b="1" dirty="0">
                <a:latin typeface="Times New Roman" panose="02020603050405020304" pitchFamily="18" charset="0"/>
                <a:ea typeface="Times New Roman" panose="02020603050405020304" pitchFamily="18" charset="0"/>
                <a:cs typeface="Times New Roman" panose="02020603050405020304" pitchFamily="18" charset="0"/>
              </a:rPr>
              <a:t> 25, 31-46</a:t>
            </a:r>
          </a:p>
          <a:p>
            <a:pPr>
              <a:lnSpc>
                <a:spcPct val="107000"/>
              </a:lnSpc>
              <a:spcAft>
                <a:spcPts val="0"/>
              </a:spcAft>
            </a:pPr>
            <a:r>
              <a:rPr lang="sl-SI" b="1" dirty="0">
                <a:latin typeface="Times New Roman" panose="02020603050405020304" pitchFamily="18" charset="0"/>
                <a:ea typeface="Times New Roman" panose="02020603050405020304" pitchFamily="18" charset="0"/>
                <a:cs typeface="Times New Roman" panose="02020603050405020304" pitchFamily="18" charset="0"/>
              </a:rPr>
              <a:t>Sodba ob koncu časov </a:t>
            </a:r>
            <a:endParaRPr lang="sl-SI"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l-SI" dirty="0">
                <a:latin typeface="Times New Roman" panose="02020603050405020304" pitchFamily="18" charset="0"/>
                <a:ea typeface="Times New Roman" panose="02020603050405020304" pitchFamily="18" charset="0"/>
                <a:cs typeface="Times New Roman" panose="02020603050405020304" pitchFamily="18" charset="0"/>
              </a:rPr>
              <a:t>»Ko pride Sin človekov v svojem veličastvu in vsi angeli z njim, takrat bo sédel na prestol svojega veličastva. Pred njim bodo zbrani vsi narodi in ločil bo ene od drugih, kakor pastir loči ovce od kozlov. Ovce bo postavil na svojo desnico, kozle pa na levico. Tedaj bo kralj rekel tistim, ki bodo na desnici: ›Pridite, blagoslovljeni mojega Očeta! Prejmite v posest kraljestvo, ki vam je pripravljeno od začetka sveta! Kajti lačen sem bil in ste mi dali jesti, žejen sem bil in ste mi dali piti, tujec sem bil in ste me sprejeli, nag sem bil in ste me oblekli, bolan sem bil in ste me obiskali, v ječi sem bil in ste prišli k meni.‹ Tedaj mu bodo pravični odgovorili: ›Gospod, kdaj smo te videli lačnega in te nasitili ali žejnega in ti dali piti? Kdaj smo te videli tujca in te sprejeli ali nagega in te oblekli? Kdaj smo te videli bolnega ali v ječi in smo prišli k tebi?‹ Kralj jim bo odgovoril: ›Resnično, povem vam: Kar koli ste storili enemu od teh mojih najmanjših bratov, ste meni storili.‹ </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l-SI" dirty="0">
                <a:latin typeface="Times New Roman" panose="02020603050405020304" pitchFamily="18" charset="0"/>
                <a:ea typeface="Times New Roman" panose="02020603050405020304" pitchFamily="18" charset="0"/>
                <a:cs typeface="Times New Roman" panose="02020603050405020304" pitchFamily="18" charset="0"/>
              </a:rPr>
              <a:t>Tedaj poreče tudi tistim, ki bodo na levici: ›Proč izpred mene, prekleti, v večni ogenj, ki je pripravljen hudiču in njegovim angelom! Kajti lačen sem bil in mi niste dali jesti, žejen sem bil in mi niste dali piti, tujec sem bil in me niste sprejeli, nag sem bil in me niste oblekli, bolan sem bil in v ječi in me niste obiskali.‹ Tedaj bodo tudi ti odgovorili: ›Gospod, kdaj smo te videli lačnega ali žejnega ali tujca ali nagega ali bolnega ali v ječi in ti nismo postregli?‹ Tedaj jim bo odgovoril: ›Resnično, povem vam: Kolikor niste storili enemu od teh najmanjših, tudi meni niste storili.‹ Ti pojdejo v večno kazen, pravični pa v večno življenje.« </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837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BE6EAF4-FC85-4B1C-AE4F-A1288AEA6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B208912-2D0F-4841-8D4E-3867F1DBC106}"/>
              </a:ext>
            </a:extLst>
          </p:cNvPr>
          <p:cNvSpPr>
            <a:spLocks noGrp="1"/>
          </p:cNvSpPr>
          <p:nvPr>
            <p:ph type="title"/>
          </p:nvPr>
        </p:nvSpPr>
        <p:spPr>
          <a:xfrm>
            <a:off x="8588661" y="941424"/>
            <a:ext cx="3043896" cy="3248611"/>
          </a:xfrm>
        </p:spPr>
        <p:txBody>
          <a:bodyPr>
            <a:normAutofit/>
          </a:bodyPr>
          <a:lstStyle/>
          <a:p>
            <a:r>
              <a:rPr lang="sl-SI" dirty="0">
                <a:solidFill>
                  <a:srgbClr val="FFFFFF"/>
                </a:solidFill>
              </a:rPr>
              <a:t>Preberite evangelij in naredite </a:t>
            </a:r>
            <a:br>
              <a:rPr lang="sl-SI" dirty="0">
                <a:solidFill>
                  <a:srgbClr val="FFFFFF"/>
                </a:solidFill>
              </a:rPr>
            </a:br>
            <a:r>
              <a:rPr lang="sl-SI" dirty="0">
                <a:solidFill>
                  <a:srgbClr val="FFFFFF"/>
                </a:solidFill>
              </a:rPr>
              <a:t>3. nalogo</a:t>
            </a:r>
          </a:p>
        </p:txBody>
      </p:sp>
      <p:grpSp>
        <p:nvGrpSpPr>
          <p:cNvPr id="18" name="Group 17">
            <a:extLst>
              <a:ext uri="{FF2B5EF4-FFF2-40B4-BE49-F238E27FC236}">
                <a16:creationId xmlns:a16="http://schemas.microsoft.com/office/drawing/2014/main" id="{4BDDA2C6-0A45-450E-9B01-0DF332457D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9" name="Straight Connector 18">
              <a:extLst>
                <a:ext uri="{FF2B5EF4-FFF2-40B4-BE49-F238E27FC236}">
                  <a16:creationId xmlns:a16="http://schemas.microsoft.com/office/drawing/2014/main" id="{3E49B20D-202A-4B44-9900-8FCAF4B2AA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3742207-99C9-4973-B3F5-ED1292ED4C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7784408-C716-4A3D-B952-30451D5C0F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4E099B9-FBE7-4F4D-84AD-FE282B23AC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E32795D-E406-44F8-9121-3A547F34B6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12" name="Označba mesta vsebine 2">
            <a:extLst>
              <a:ext uri="{FF2B5EF4-FFF2-40B4-BE49-F238E27FC236}">
                <a16:creationId xmlns:a16="http://schemas.microsoft.com/office/drawing/2014/main" id="{7D8C3692-F9DE-45DB-9876-166D646870F6}"/>
              </a:ext>
            </a:extLst>
          </p:cNvPr>
          <p:cNvGraphicFramePr>
            <a:graphicFrameLocks noGrp="1"/>
          </p:cNvGraphicFramePr>
          <p:nvPr>
            <p:ph idx="1"/>
            <p:extLst>
              <p:ext uri="{D42A27DB-BD31-4B8C-83A1-F6EECF244321}">
                <p14:modId xmlns:p14="http://schemas.microsoft.com/office/powerpoint/2010/main" val="1111879628"/>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33968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Rezina">
  <a:themeElements>
    <a:clrScheme name="Rezina">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Rezin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zin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otalTime>8</TotalTime>
  <Words>1210</Words>
  <Application>Microsoft Office PowerPoint</Application>
  <PresentationFormat>Širokozaslonsko</PresentationFormat>
  <Paragraphs>101</Paragraphs>
  <Slides>19</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19</vt:i4>
      </vt:variant>
    </vt:vector>
  </HeadingPairs>
  <TitlesOfParts>
    <vt:vector size="25" baseType="lpstr">
      <vt:lpstr>Arial</vt:lpstr>
      <vt:lpstr>Calibri</vt:lpstr>
      <vt:lpstr>Century Gothic</vt:lpstr>
      <vt:lpstr>Times New Roman</vt:lpstr>
      <vt:lpstr>Wingdings 3</vt:lpstr>
      <vt:lpstr>Rezina</vt:lpstr>
      <vt:lpstr>Kraljestvo ljubezni</vt:lpstr>
      <vt:lpstr>Dobri pastir</vt:lpstr>
      <vt:lpstr>Ezk 34, 11-12.15-17</vt:lpstr>
      <vt:lpstr>1. Naloga</vt:lpstr>
      <vt:lpstr>Ranjeni  in izgubljeni zaradi greha</vt:lpstr>
      <vt:lpstr>Preberite in poslušajte besedo</vt:lpstr>
      <vt:lpstr>2. Naloga</vt:lpstr>
      <vt:lpstr>PowerPointova predstavitev</vt:lpstr>
      <vt:lpstr>Preberite evangelij in naredite  3. nalogo</vt:lpstr>
      <vt:lpstr>Poslednja sodba, naloga</vt:lpstr>
      <vt:lpstr>Bog je ustvaril človeka po svoji podobi, moža in ženo je ustvaril. </vt:lpstr>
      <vt:lpstr>Plodita se in množita in napolnita zemljo  iz odnosa se rojeva ljubezen in življenje</vt:lpstr>
      <vt:lpstr>Svobodna volja</vt:lpstr>
      <vt:lpstr>Skušnjava – hudobni duh</vt:lpstr>
      <vt:lpstr>Človek posluša skušnjavo namesto Boga , to je izvirni greh</vt:lpstr>
      <vt:lpstr>Krst </vt:lpstr>
      <vt:lpstr>Smo kot mladika na trti</vt:lpstr>
      <vt:lpstr>Posvečujoča milost</vt:lpstr>
      <vt:lpstr>NAloga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Kraljestvo ljubezni</dc:title>
  <dc:creator>1</dc:creator>
  <cp:lastModifiedBy>1</cp:lastModifiedBy>
  <cp:revision>2</cp:revision>
  <dcterms:created xsi:type="dcterms:W3CDTF">2020-11-16T19:39:54Z</dcterms:created>
  <dcterms:modified xsi:type="dcterms:W3CDTF">2020-11-16T19:48:13Z</dcterms:modified>
</cp:coreProperties>
</file>